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5.xml" ContentType="application/vnd.openxmlformats-officedocument.themeOverride+xml"/>
  <Override PartName="/ppt/drawings/drawing1.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6" r:id="rId2"/>
    <p:sldMasterId id="2147483689" r:id="rId3"/>
    <p:sldMasterId id="2147483733" r:id="rId4"/>
  </p:sldMasterIdLst>
  <p:notesMasterIdLst>
    <p:notesMasterId r:id="rId32"/>
  </p:notesMasterIdLst>
  <p:sldIdLst>
    <p:sldId id="267" r:id="rId5"/>
    <p:sldId id="259" r:id="rId6"/>
    <p:sldId id="263" r:id="rId7"/>
    <p:sldId id="980" r:id="rId8"/>
    <p:sldId id="560" r:id="rId9"/>
    <p:sldId id="568" r:id="rId10"/>
    <p:sldId id="570" r:id="rId11"/>
    <p:sldId id="981" r:id="rId12"/>
    <p:sldId id="298" r:id="rId13"/>
    <p:sldId id="317" r:id="rId14"/>
    <p:sldId id="318" r:id="rId15"/>
    <p:sldId id="322" r:id="rId16"/>
    <p:sldId id="320" r:id="rId17"/>
    <p:sldId id="319" r:id="rId18"/>
    <p:sldId id="982" r:id="rId19"/>
    <p:sldId id="984" r:id="rId20"/>
    <p:sldId id="372" r:id="rId21"/>
    <p:sldId id="373" r:id="rId22"/>
    <p:sldId id="983" r:id="rId23"/>
    <p:sldId id="401" r:id="rId24"/>
    <p:sldId id="408" r:id="rId25"/>
    <p:sldId id="409" r:id="rId26"/>
    <p:sldId id="410" r:id="rId27"/>
    <p:sldId id="897" r:id="rId28"/>
    <p:sldId id="898" r:id="rId29"/>
    <p:sldId id="899" r:id="rId30"/>
    <p:sldId id="976" r:id="rId3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886"/>
    <a:srgbClr val="124261"/>
    <a:srgbClr val="004062"/>
    <a:srgbClr val="8B475B"/>
    <a:srgbClr val="F6E3D2"/>
    <a:srgbClr val="723F4E"/>
    <a:srgbClr val="EABEA5"/>
    <a:srgbClr val="6299AE"/>
    <a:srgbClr val="F9E06C"/>
    <a:srgbClr val="A9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5008" autoAdjust="0"/>
  </p:normalViewPr>
  <p:slideViewPr>
    <p:cSldViewPr snapToGrid="0" snapToObjects="1">
      <p:cViewPr varScale="1">
        <p:scale>
          <a:sx n="54" d="100"/>
          <a:sy n="54" d="100"/>
        </p:scale>
        <p:origin x="1148" y="2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https://t33.sharepoint.com/sites/383-REGIOSCOFNLCMAPPING/Documenti%20condivisi/General/Output/13_Presentations/Key%20figures%20charts.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https://t33.sharepoint.com/sites/383-REGIOSCOFNLCMAPPING/Documenti%20condivisi/General/Output/13_Presentations/Key%20figures%20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t33.sharepoint.com/sites/383-REGIOSCOFNLCMAPPING/Documenti%20condivisi/General/Output/13_Presentations/Key%20figures%20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https://t33.sharepoint.com/sites/383-REGIOSCOFNLCMAPPING/Documenti%20condivisi/General/Output/13_Presentations/Key%20figures%20cha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https://t33.sharepoint.com/sites/383-REGIOSCOFNLCMAPPING/Documenti%20condivisi/General/Output/13_Presentations/Key%20figures%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 (2)'!$Q$1</c:f>
              <c:strCache>
                <c:ptCount val="1"/>
                <c:pt idx="0">
                  <c:v>SCO small operations</c:v>
                </c:pt>
              </c:strCache>
            </c:strRef>
          </c:tx>
          <c:spPr>
            <a:solidFill>
              <a:schemeClr val="tx2">
                <a:lumMod val="10000"/>
                <a:lumOff val="9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(2)'!$O$2:$P$3</c:f>
              <c:multiLvlStrCache>
                <c:ptCount val="2"/>
                <c:lvl>
                  <c:pt idx="0">
                    <c:v>Lower level</c:v>
                  </c:pt>
                  <c:pt idx="1">
                    <c:v>Upper level</c:v>
                  </c:pt>
                </c:lvl>
                <c:lvl>
                  <c:pt idx="0">
                    <c:v>14-20</c:v>
                  </c:pt>
                </c:lvl>
              </c:multiLvlStrCache>
            </c:multiLvlStrRef>
          </c:cat>
          <c:val>
            <c:numRef>
              <c:f>'Foglio1 (2)'!$Q$2:$Q$3</c:f>
              <c:numCache>
                <c:formatCode>General</c:formatCode>
                <c:ptCount val="2"/>
                <c:pt idx="0" formatCode="0.0%">
                  <c:v>3.5999999999999997E-2</c:v>
                </c:pt>
              </c:numCache>
            </c:numRef>
          </c:val>
          <c:extLst>
            <c:ext xmlns:c16="http://schemas.microsoft.com/office/drawing/2014/chart" uri="{C3380CC4-5D6E-409C-BE32-E72D297353CC}">
              <c16:uniqueId val="{00000000-164B-EA40-8D93-F49FB1BABA56}"/>
            </c:ext>
          </c:extLst>
        </c:ser>
        <c:ser>
          <c:idx val="1"/>
          <c:order val="1"/>
          <c:tx>
            <c:strRef>
              <c:f>'Foglio1 (2)'!$R$1</c:f>
              <c:strCache>
                <c:ptCount val="1"/>
                <c:pt idx="0">
                  <c:v>SCO</c:v>
                </c:pt>
              </c:strCache>
            </c:strRef>
          </c:tx>
          <c:spPr>
            <a:solidFill>
              <a:schemeClr val="tx2">
                <a:lumMod val="50000"/>
                <a:lumOff val="5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(2)'!$O$2:$P$3</c:f>
              <c:multiLvlStrCache>
                <c:ptCount val="2"/>
                <c:lvl>
                  <c:pt idx="0">
                    <c:v>Lower level</c:v>
                  </c:pt>
                  <c:pt idx="1">
                    <c:v>Upper level</c:v>
                  </c:pt>
                </c:lvl>
                <c:lvl>
                  <c:pt idx="0">
                    <c:v>14-20</c:v>
                  </c:pt>
                </c:lvl>
              </c:multiLvlStrCache>
            </c:multiLvlStrRef>
          </c:cat>
          <c:val>
            <c:numRef>
              <c:f>'Foglio1 (2)'!$R$2:$R$3</c:f>
              <c:numCache>
                <c:formatCode>0.0%</c:formatCode>
                <c:ptCount val="2"/>
                <c:pt idx="0">
                  <c:v>0.29700000000000004</c:v>
                </c:pt>
                <c:pt idx="1">
                  <c:v>6.0999999999999999E-2</c:v>
                </c:pt>
              </c:numCache>
            </c:numRef>
          </c:val>
          <c:extLst>
            <c:ext xmlns:c16="http://schemas.microsoft.com/office/drawing/2014/chart" uri="{C3380CC4-5D6E-409C-BE32-E72D297353CC}">
              <c16:uniqueId val="{00000001-164B-EA40-8D93-F49FB1BABA56}"/>
            </c:ext>
          </c:extLst>
        </c:ser>
        <c:ser>
          <c:idx val="2"/>
          <c:order val="2"/>
          <c:tx>
            <c:strRef>
              <c:f>'Foglio1 (2)'!$S$1</c:f>
              <c:strCache>
                <c:ptCount val="1"/>
                <c:pt idx="0">
                  <c:v>FNLC</c:v>
                </c:pt>
              </c:strCache>
            </c:strRef>
          </c:tx>
          <c:spPr>
            <a:solidFill>
              <a:srgbClr val="FFC000"/>
            </a:solidFill>
            <a:ln>
              <a:solidFill>
                <a:srgbClr val="FF0000"/>
              </a:solidFill>
            </a:ln>
            <a:effectLst/>
          </c:spPr>
          <c:invertIfNegative val="0"/>
          <c:cat>
            <c:multiLvlStrRef>
              <c:f>'Foglio1 (2)'!$O$2:$P$3</c:f>
              <c:multiLvlStrCache>
                <c:ptCount val="2"/>
                <c:lvl>
                  <c:pt idx="0">
                    <c:v>Lower level</c:v>
                  </c:pt>
                  <c:pt idx="1">
                    <c:v>Upper level</c:v>
                  </c:pt>
                </c:lvl>
                <c:lvl>
                  <c:pt idx="0">
                    <c:v>14-20</c:v>
                  </c:pt>
                </c:lvl>
              </c:multiLvlStrCache>
            </c:multiLvlStrRef>
          </c:cat>
          <c:val>
            <c:numRef>
              <c:f>'Foglio1 (2)'!$S$2:$S$3</c:f>
              <c:numCache>
                <c:formatCode>0.0%</c:formatCode>
                <c:ptCount val="2"/>
                <c:pt idx="0">
                  <c:v>0</c:v>
                </c:pt>
                <c:pt idx="1">
                  <c:v>0</c:v>
                </c:pt>
              </c:numCache>
            </c:numRef>
          </c:val>
          <c:extLst>
            <c:ext xmlns:c16="http://schemas.microsoft.com/office/drawing/2014/chart" uri="{C3380CC4-5D6E-409C-BE32-E72D297353CC}">
              <c16:uniqueId val="{00000002-164B-EA40-8D93-F49FB1BABA56}"/>
            </c:ext>
          </c:extLst>
        </c:ser>
        <c:dLbls>
          <c:showLegendKey val="0"/>
          <c:showVal val="0"/>
          <c:showCatName val="0"/>
          <c:showSerName val="0"/>
          <c:showPercent val="0"/>
          <c:showBubbleSize val="0"/>
        </c:dLbls>
        <c:gapWidth val="150"/>
        <c:overlap val="100"/>
        <c:axId val="380315792"/>
        <c:axId val="380293360"/>
      </c:barChart>
      <c:lineChart>
        <c:grouping val="standard"/>
        <c:varyColors val="0"/>
        <c:ser>
          <c:idx val="3"/>
          <c:order val="3"/>
          <c:tx>
            <c:v>Total</c:v>
          </c:tx>
          <c:spPr>
            <a:ln>
              <a:noFill/>
            </a:ln>
          </c:spPr>
          <c:marker>
            <c:symbol val="none"/>
          </c:marker>
          <c:dLbls>
            <c:dLbl>
              <c:idx val="0"/>
              <c:tx>
                <c:strRef>
                  <c:f>'Foglio1 (2)'!$X$2</c:f>
                  <c:strCache>
                    <c:ptCount val="1"/>
                    <c:pt idx="0">
                      <c:v>33.3%
47.244 EUR bn</c:v>
                    </c:pt>
                  </c:strCache>
                </c:strRef>
              </c:tx>
              <c:dLblPos val="t"/>
              <c:showLegendKey val="0"/>
              <c:showVal val="1"/>
              <c:showCatName val="0"/>
              <c:showSerName val="0"/>
              <c:showPercent val="0"/>
              <c:showBubbleSize val="0"/>
              <c:extLst>
                <c:ext xmlns:c15="http://schemas.microsoft.com/office/drawing/2012/chart" uri="{CE6537A1-D6FC-4f65-9D91-7224C49458BB}">
                  <c15:layout>
                    <c:manualLayout>
                      <c:w val="0.33030275891908034"/>
                      <c:h val="0.12459115494611467"/>
                    </c:manualLayout>
                  </c15:layout>
                  <c15:dlblFieldTable>
                    <c15:dlblFTEntry>
                      <c15:txfldGUID>{7B457A83-A748-44D7-B5BA-0EC7D105904D}</c15:txfldGUID>
                      <c15:f>'Foglio1 (2)'!$X$2</c15:f>
                      <c15:dlblFieldTableCache>
                        <c:ptCount val="1"/>
                        <c:pt idx="0">
                          <c:v>33.3%
47.244 EUR bn</c:v>
                        </c:pt>
                      </c15:dlblFieldTableCache>
                    </c15:dlblFTEntry>
                  </c15:dlblFieldTable>
                  <c15:showDataLabelsRange val="0"/>
                </c:ext>
                <c:ext xmlns:c16="http://schemas.microsoft.com/office/drawing/2014/chart" uri="{C3380CC4-5D6E-409C-BE32-E72D297353CC}">
                  <c16:uniqueId val="{00000003-164B-EA40-8D93-F49FB1BABA56}"/>
                </c:ext>
              </c:extLst>
            </c:dLbl>
            <c:dLbl>
              <c:idx val="1"/>
              <c:tx>
                <c:strRef>
                  <c:f>'Foglio1 (2)'!$X$3</c:f>
                  <c:strCache>
                    <c:ptCount val="1"/>
                    <c:pt idx="0">
                      <c:v>6.1%
8.653 EUR bn</c:v>
                    </c:pt>
                  </c:strCache>
                </c:strRef>
              </c:tx>
              <c:dLblPos val="t"/>
              <c:showLegendKey val="0"/>
              <c:showVal val="1"/>
              <c:showCatName val="0"/>
              <c:showSerName val="0"/>
              <c:showPercent val="0"/>
              <c:showBubbleSize val="0"/>
              <c:extLst>
                <c:ext xmlns:c15="http://schemas.microsoft.com/office/drawing/2012/chart" uri="{CE6537A1-D6FC-4f65-9D91-7224C49458BB}">
                  <c15:layout>
                    <c:manualLayout>
                      <c:w val="0.28085188351948226"/>
                      <c:h val="0.12459115494611467"/>
                    </c:manualLayout>
                  </c15:layout>
                  <c15:dlblFieldTable>
                    <c15:dlblFTEntry>
                      <c15:txfldGUID>{BFB35816-BE0E-45E9-8AE2-369D5BD7BEDA}</c15:txfldGUID>
                      <c15:f>'Foglio1 (2)'!$X$3</c15:f>
                      <c15:dlblFieldTableCache>
                        <c:ptCount val="1"/>
                        <c:pt idx="0">
                          <c:v>6.1%
8.653 EUR bn</c:v>
                        </c:pt>
                      </c15:dlblFieldTableCache>
                    </c15:dlblFTEntry>
                  </c15:dlblFieldTable>
                  <c15:showDataLabelsRange val="0"/>
                </c:ext>
                <c:ext xmlns:c16="http://schemas.microsoft.com/office/drawing/2014/chart" uri="{C3380CC4-5D6E-409C-BE32-E72D297353CC}">
                  <c16:uniqueId val="{00000004-164B-EA40-8D93-F49FB1BABA56}"/>
                </c:ext>
              </c:extLst>
            </c:dLbl>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'Foglio1 (2)'!$U$2:$U$3</c:f>
              <c:numCache>
                <c:formatCode>0.0%</c:formatCode>
                <c:ptCount val="2"/>
                <c:pt idx="0">
                  <c:v>0.33300000000000002</c:v>
                </c:pt>
                <c:pt idx="1">
                  <c:v>6.0999999999999999E-2</c:v>
                </c:pt>
              </c:numCache>
            </c:numRef>
          </c:val>
          <c:smooth val="0"/>
          <c:extLst>
            <c:ext xmlns:c16="http://schemas.microsoft.com/office/drawing/2014/chart" uri="{C3380CC4-5D6E-409C-BE32-E72D297353CC}">
              <c16:uniqueId val="{00000005-164B-EA40-8D93-F49FB1BABA56}"/>
            </c:ext>
          </c:extLst>
        </c:ser>
        <c:dLbls>
          <c:showLegendKey val="0"/>
          <c:showVal val="0"/>
          <c:showCatName val="0"/>
          <c:showSerName val="0"/>
          <c:showPercent val="0"/>
          <c:showBubbleSize val="0"/>
        </c:dLbls>
        <c:marker val="1"/>
        <c:smooth val="0"/>
        <c:axId val="380315792"/>
        <c:axId val="380293360"/>
      </c:lineChart>
      <c:catAx>
        <c:axId val="3803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sv-SE"/>
          </a:p>
        </c:txPr>
        <c:crossAx val="380293360"/>
        <c:crosses val="autoZero"/>
        <c:auto val="1"/>
        <c:lblAlgn val="ctr"/>
        <c:lblOffset val="100"/>
        <c:noMultiLvlLbl val="0"/>
      </c:catAx>
      <c:valAx>
        <c:axId val="380293360"/>
        <c:scaling>
          <c:orientation val="minMax"/>
          <c:max val="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sv-SE"/>
          </a:p>
        </c:txPr>
        <c:crossAx val="380315792"/>
        <c:crosses val="autoZero"/>
        <c:crossBetween val="between"/>
      </c:valAx>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sv-SE"/>
        </a:p>
      </c:txPr>
    </c:legend>
    <c:plotVisOnly val="1"/>
    <c:dispBlanksAs val="gap"/>
    <c:showDLblsOverMax val="0"/>
    <c:extLst/>
  </c:chart>
  <c:txPr>
    <a:bodyPr/>
    <a:lstStyle/>
    <a:p>
      <a:pPr>
        <a:defRPr sz="1050">
          <a:latin typeface="Helvetica" pitchFamily="2" charset="0"/>
        </a:defRPr>
      </a:pPr>
      <a:endParaRPr lang="sv-SE"/>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 (2)'!$Q$1</c:f>
              <c:strCache>
                <c:ptCount val="1"/>
                <c:pt idx="0">
                  <c:v>SCO small operations</c:v>
                </c:pt>
              </c:strCache>
            </c:strRef>
          </c:tx>
          <c:spPr>
            <a:solidFill>
              <a:schemeClr val="tx2">
                <a:lumMod val="10000"/>
                <a:lumOff val="9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(2)'!$Q$4:$Q$5</c:f>
              <c:numCache>
                <c:formatCode>General</c:formatCode>
                <c:ptCount val="2"/>
                <c:pt idx="0" formatCode="0.0%">
                  <c:v>9.8000000000000004E-2</c:v>
                </c:pt>
              </c:numCache>
            </c:numRef>
          </c:val>
          <c:extLst>
            <c:ext xmlns:c16="http://schemas.microsoft.com/office/drawing/2014/chart" uri="{C3380CC4-5D6E-409C-BE32-E72D297353CC}">
              <c16:uniqueId val="{00000000-8A32-C142-A976-4CC00FA3CA35}"/>
            </c:ext>
          </c:extLst>
        </c:ser>
        <c:ser>
          <c:idx val="1"/>
          <c:order val="1"/>
          <c:tx>
            <c:strRef>
              <c:f>'Foglio1 (2)'!$R$1</c:f>
              <c:strCache>
                <c:ptCount val="1"/>
                <c:pt idx="0">
                  <c:v>SCO</c:v>
                </c:pt>
              </c:strCache>
            </c:strRef>
          </c:tx>
          <c:spPr>
            <a:solidFill>
              <a:schemeClr val="tx2">
                <a:lumMod val="50000"/>
                <a:lumOff val="5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(2)'!$R$4:$R$5</c:f>
              <c:numCache>
                <c:formatCode>0.0%</c:formatCode>
                <c:ptCount val="2"/>
                <c:pt idx="0">
                  <c:v>0.32599999999999996</c:v>
                </c:pt>
                <c:pt idx="1">
                  <c:v>0.15</c:v>
                </c:pt>
              </c:numCache>
            </c:numRef>
          </c:val>
          <c:extLst>
            <c:ext xmlns:c16="http://schemas.microsoft.com/office/drawing/2014/chart" uri="{C3380CC4-5D6E-409C-BE32-E72D297353CC}">
              <c16:uniqueId val="{00000001-8A32-C142-A976-4CC00FA3CA35}"/>
            </c:ext>
          </c:extLst>
        </c:ser>
        <c:ser>
          <c:idx val="2"/>
          <c:order val="2"/>
          <c:tx>
            <c:strRef>
              <c:f>'Foglio1 (2)'!$S$1</c:f>
              <c:strCache>
                <c:ptCount val="1"/>
                <c:pt idx="0">
                  <c:v>FNLC</c:v>
                </c:pt>
              </c:strCache>
            </c:strRef>
          </c:tx>
          <c:spPr>
            <a:solidFill>
              <a:srgbClr val="FFC000"/>
            </a:solidFill>
            <a:ln>
              <a:solidFill>
                <a:srgbClr val="FF0000"/>
              </a:solidFill>
            </a:ln>
            <a:effectLst/>
          </c:spPr>
          <c:invertIfNegative val="0"/>
          <c:dLbls>
            <c:dLbl>
              <c:idx val="0"/>
              <c:tx>
                <c:rich>
                  <a:bodyPr/>
                  <a:lstStyle/>
                  <a:p>
                    <a:r>
                      <a:rPr lang="en-US"/>
                      <a:t>5.5 %</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3E56-6D41-B199-A9F5E3BA1F4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'Foglio1 (2)'!$O$4:$P$5</c:f>
              <c:multiLvlStrCache>
                <c:ptCount val="2"/>
                <c:lvl>
                  <c:pt idx="0">
                    <c:v>Lower level</c:v>
                  </c:pt>
                  <c:pt idx="1">
                    <c:v>Upper level</c:v>
                  </c:pt>
                </c:lvl>
                <c:lvl>
                  <c:pt idx="0">
                    <c:v>21-27</c:v>
                  </c:pt>
                </c:lvl>
              </c:multiLvlStrCache>
            </c:multiLvlStrRef>
          </c:cat>
          <c:val>
            <c:numRef>
              <c:f>'Foglio1 (2)'!$S$4:$S$5</c:f>
              <c:numCache>
                <c:formatCode>0.0%</c:formatCode>
                <c:ptCount val="2"/>
                <c:pt idx="0">
                  <c:v>5.4100000000000002E-2</c:v>
                </c:pt>
                <c:pt idx="1">
                  <c:v>5.4699999999999999E-2</c:v>
                </c:pt>
              </c:numCache>
            </c:numRef>
          </c:val>
          <c:extLst>
            <c:ext xmlns:c16="http://schemas.microsoft.com/office/drawing/2014/chart" uri="{C3380CC4-5D6E-409C-BE32-E72D297353CC}">
              <c16:uniqueId val="{00000002-8A32-C142-A976-4CC00FA3CA35}"/>
            </c:ext>
          </c:extLst>
        </c:ser>
        <c:dLbls>
          <c:showLegendKey val="0"/>
          <c:showVal val="0"/>
          <c:showCatName val="0"/>
          <c:showSerName val="0"/>
          <c:showPercent val="0"/>
          <c:showBubbleSize val="0"/>
        </c:dLbls>
        <c:gapWidth val="150"/>
        <c:overlap val="100"/>
        <c:axId val="380315792"/>
        <c:axId val="380293360"/>
      </c:barChart>
      <c:lineChart>
        <c:grouping val="standard"/>
        <c:varyColors val="0"/>
        <c:ser>
          <c:idx val="3"/>
          <c:order val="3"/>
          <c:tx>
            <c:v>Total</c:v>
          </c:tx>
          <c:spPr>
            <a:ln>
              <a:noFill/>
            </a:ln>
          </c:spPr>
          <c:marker>
            <c:symbol val="none"/>
          </c:marker>
          <c:dLbls>
            <c:dLbl>
              <c:idx val="0"/>
              <c:tx>
                <c:strRef>
                  <c:f>'Foglio1 (2)'!$X$4</c:f>
                  <c:strCache>
                    <c:ptCount val="1"/>
                    <c:pt idx="0">
                      <c:v>47.8%
67.962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121400868402265"/>
                      <c:h val="0.12459115494611467"/>
                    </c:manualLayout>
                  </c15:layout>
                  <c15:dlblFieldTable>
                    <c15:dlblFTEntry>
                      <c15:txfldGUID>{6A1117ED-C8C1-4DF2-8D1B-1BDF66787FE1}</c15:txfldGUID>
                      <c15:f>'Foglio1 (2)'!$X$4</c15:f>
                      <c15:dlblFieldTableCache>
                        <c:ptCount val="1"/>
                        <c:pt idx="0">
                          <c:v>47.8%
67.962 EUR bn</c:v>
                        </c:pt>
                      </c15:dlblFieldTableCache>
                    </c15:dlblFTEntry>
                  </c15:dlblFieldTable>
                  <c15:showDataLabelsRange val="0"/>
                </c:ext>
                <c:ext xmlns:c16="http://schemas.microsoft.com/office/drawing/2014/chart" uri="{C3380CC4-5D6E-409C-BE32-E72D297353CC}">
                  <c16:uniqueId val="{00000003-8A32-C142-A976-4CC00FA3CA35}"/>
                </c:ext>
              </c:extLst>
            </c:dLbl>
            <c:dLbl>
              <c:idx val="1"/>
              <c:tx>
                <c:strRef>
                  <c:f>'Foglio1 (2)'!$X$5</c:f>
                  <c:strCache>
                    <c:ptCount val="1"/>
                    <c:pt idx="0">
                      <c:v>20.5%
29.062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703175873103417"/>
                      <c:h val="0.12459115494611467"/>
                    </c:manualLayout>
                  </c15:layout>
                  <c15:dlblFieldTable>
                    <c15:dlblFTEntry>
                      <c15:txfldGUID>{911F64C2-F76D-45C6-952C-FDB04BEA5F94}</c15:txfldGUID>
                      <c15:f>'Foglio1 (2)'!$X$5</c15:f>
                      <c15:dlblFieldTableCache>
                        <c:ptCount val="1"/>
                        <c:pt idx="0">
                          <c:v>20.5%
29.062 EUR bn</c:v>
                        </c:pt>
                      </c15:dlblFieldTableCache>
                    </c15:dlblFTEntry>
                  </c15:dlblFieldTable>
                  <c15:showDataLabelsRange val="0"/>
                </c:ext>
                <c:ext xmlns:c16="http://schemas.microsoft.com/office/drawing/2014/chart" uri="{C3380CC4-5D6E-409C-BE32-E72D297353CC}">
                  <c16:uniqueId val="{00000004-8A32-C142-A976-4CC00FA3CA3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'Foglio1 (2)'!$U$4:$U$5</c:f>
              <c:numCache>
                <c:formatCode>0.0%</c:formatCode>
                <c:ptCount val="2"/>
                <c:pt idx="0">
                  <c:v>0.47809999999999991</c:v>
                </c:pt>
                <c:pt idx="1">
                  <c:v>0.20469999999999999</c:v>
                </c:pt>
              </c:numCache>
            </c:numRef>
          </c:val>
          <c:smooth val="0"/>
          <c:extLst>
            <c:ext xmlns:c16="http://schemas.microsoft.com/office/drawing/2014/chart" uri="{C3380CC4-5D6E-409C-BE32-E72D297353CC}">
              <c16:uniqueId val="{00000005-8A32-C142-A976-4CC00FA3CA35}"/>
            </c:ext>
          </c:extLst>
        </c:ser>
        <c:dLbls>
          <c:showLegendKey val="0"/>
          <c:showVal val="0"/>
          <c:showCatName val="0"/>
          <c:showSerName val="0"/>
          <c:showPercent val="0"/>
          <c:showBubbleSize val="0"/>
        </c:dLbls>
        <c:marker val="1"/>
        <c:smooth val="0"/>
        <c:axId val="380315792"/>
        <c:axId val="380293360"/>
      </c:lineChart>
      <c:catAx>
        <c:axId val="3803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sv-SE"/>
          </a:p>
        </c:txPr>
        <c:crossAx val="380293360"/>
        <c:crosses val="autoZero"/>
        <c:auto val="1"/>
        <c:lblAlgn val="ctr"/>
        <c:lblOffset val="100"/>
        <c:noMultiLvlLbl val="0"/>
      </c:catAx>
      <c:valAx>
        <c:axId val="380293360"/>
        <c:scaling>
          <c:orientation val="minMax"/>
          <c:max val="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sv-SE"/>
          </a:p>
        </c:txPr>
        <c:crossAx val="380315792"/>
        <c:crosses val="autoZero"/>
        <c:crossBetween val="between"/>
      </c:valAx>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sv-SE"/>
        </a:p>
      </c:txPr>
    </c:legend>
    <c:plotVisOnly val="1"/>
    <c:dispBlanksAs val="gap"/>
    <c:showDLblsOverMax val="0"/>
    <c:extLst/>
  </c:chart>
  <c:txPr>
    <a:bodyPr/>
    <a:lstStyle/>
    <a:p>
      <a:pPr>
        <a:defRPr sz="1050">
          <a:latin typeface="Helvetica" pitchFamily="2"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 (2)'!$Q$1</c:f>
              <c:strCache>
                <c:ptCount val="1"/>
                <c:pt idx="0">
                  <c:v>SCO small operations</c:v>
                </c:pt>
              </c:strCache>
            </c:strRef>
          </c:tx>
          <c:spPr>
            <a:solidFill>
              <a:schemeClr val="tx2">
                <a:lumMod val="10000"/>
                <a:lumOff val="9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(2)'!$Q$4:$Q$5</c:f>
              <c:numCache>
                <c:formatCode>General</c:formatCode>
                <c:ptCount val="2"/>
                <c:pt idx="0" formatCode="0.0%">
                  <c:v>9.8000000000000004E-2</c:v>
                </c:pt>
              </c:numCache>
            </c:numRef>
          </c:val>
          <c:extLst>
            <c:ext xmlns:c16="http://schemas.microsoft.com/office/drawing/2014/chart" uri="{C3380CC4-5D6E-409C-BE32-E72D297353CC}">
              <c16:uniqueId val="{00000000-8A32-C142-A976-4CC00FA3CA35}"/>
            </c:ext>
          </c:extLst>
        </c:ser>
        <c:ser>
          <c:idx val="1"/>
          <c:order val="1"/>
          <c:tx>
            <c:strRef>
              <c:f>'Foglio1 (2)'!$R$1</c:f>
              <c:strCache>
                <c:ptCount val="1"/>
                <c:pt idx="0">
                  <c:v>SCO</c:v>
                </c:pt>
              </c:strCache>
            </c:strRef>
          </c:tx>
          <c:spPr>
            <a:solidFill>
              <a:schemeClr val="tx2">
                <a:lumMod val="50000"/>
                <a:lumOff val="5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(2)'!$R$4:$R$5</c:f>
              <c:numCache>
                <c:formatCode>0.0%</c:formatCode>
                <c:ptCount val="2"/>
                <c:pt idx="0">
                  <c:v>0.32599999999999996</c:v>
                </c:pt>
                <c:pt idx="1">
                  <c:v>0.15</c:v>
                </c:pt>
              </c:numCache>
            </c:numRef>
          </c:val>
          <c:extLst>
            <c:ext xmlns:c16="http://schemas.microsoft.com/office/drawing/2014/chart" uri="{C3380CC4-5D6E-409C-BE32-E72D297353CC}">
              <c16:uniqueId val="{00000001-8A32-C142-A976-4CC00FA3CA35}"/>
            </c:ext>
          </c:extLst>
        </c:ser>
        <c:ser>
          <c:idx val="2"/>
          <c:order val="2"/>
          <c:tx>
            <c:strRef>
              <c:f>'Foglio1 (2)'!$S$1</c:f>
              <c:strCache>
                <c:ptCount val="1"/>
                <c:pt idx="0">
                  <c:v>FNLC</c:v>
                </c:pt>
              </c:strCache>
            </c:strRef>
          </c:tx>
          <c:spPr>
            <a:solidFill>
              <a:srgbClr val="FFC000"/>
            </a:solidFill>
            <a:ln>
              <a:solidFill>
                <a:srgbClr val="FF0000"/>
              </a:solidFill>
            </a:ln>
            <a:effectLst/>
          </c:spPr>
          <c:invertIfNegative val="0"/>
          <c:dLbls>
            <c:dLbl>
              <c:idx val="0"/>
              <c:tx>
                <c:rich>
                  <a:bodyPr/>
                  <a:lstStyle/>
                  <a:p>
                    <a:r>
                      <a:rPr lang="en-US"/>
                      <a:t>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EAE5-FB4A-BB59-F95E45D575ED}"/>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'Foglio1 (2)'!$O$4:$P$5</c:f>
              <c:multiLvlStrCache>
                <c:ptCount val="2"/>
                <c:lvl>
                  <c:pt idx="0">
                    <c:v>Lower level</c:v>
                  </c:pt>
                  <c:pt idx="1">
                    <c:v>Upper level</c:v>
                  </c:pt>
                </c:lvl>
                <c:lvl>
                  <c:pt idx="0">
                    <c:v>21-27</c:v>
                  </c:pt>
                </c:lvl>
              </c:multiLvlStrCache>
            </c:multiLvlStrRef>
          </c:cat>
          <c:val>
            <c:numRef>
              <c:f>'Foglio1 (2)'!$S$4:$S$5</c:f>
              <c:numCache>
                <c:formatCode>0.0%</c:formatCode>
                <c:ptCount val="2"/>
                <c:pt idx="0">
                  <c:v>5.4100000000000002E-2</c:v>
                </c:pt>
                <c:pt idx="1">
                  <c:v>5.4699999999999999E-2</c:v>
                </c:pt>
              </c:numCache>
            </c:numRef>
          </c:val>
          <c:extLst>
            <c:ext xmlns:c16="http://schemas.microsoft.com/office/drawing/2014/chart" uri="{C3380CC4-5D6E-409C-BE32-E72D297353CC}">
              <c16:uniqueId val="{00000002-8A32-C142-A976-4CC00FA3CA35}"/>
            </c:ext>
          </c:extLst>
        </c:ser>
        <c:dLbls>
          <c:showLegendKey val="0"/>
          <c:showVal val="0"/>
          <c:showCatName val="0"/>
          <c:showSerName val="0"/>
          <c:showPercent val="0"/>
          <c:showBubbleSize val="0"/>
        </c:dLbls>
        <c:gapWidth val="150"/>
        <c:overlap val="100"/>
        <c:axId val="380315792"/>
        <c:axId val="380293360"/>
      </c:barChart>
      <c:lineChart>
        <c:grouping val="standard"/>
        <c:varyColors val="0"/>
        <c:ser>
          <c:idx val="3"/>
          <c:order val="3"/>
          <c:tx>
            <c:v>Total</c:v>
          </c:tx>
          <c:spPr>
            <a:ln>
              <a:noFill/>
            </a:ln>
          </c:spPr>
          <c:marker>
            <c:symbol val="none"/>
          </c:marker>
          <c:dLbls>
            <c:dLbl>
              <c:idx val="0"/>
              <c:tx>
                <c:strRef>
                  <c:f>'Foglio1 (2)'!$X$4</c:f>
                  <c:strCache>
                    <c:ptCount val="1"/>
                    <c:pt idx="0">
                      <c:v>47.8%
67.962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121400868402265"/>
                      <c:h val="0.12459115494611467"/>
                    </c:manualLayout>
                  </c15:layout>
                  <c15:dlblFieldTable>
                    <c15:dlblFTEntry>
                      <c15:txfldGUID>{367DF3F2-918F-4110-9084-1B0B1FD878B8}</c15:txfldGUID>
                      <c15:f>'Foglio1 (2)'!$X$4</c15:f>
                      <c15:dlblFieldTableCache>
                        <c:ptCount val="1"/>
                        <c:pt idx="0">
                          <c:v>47.8%
67.962 EUR bn</c:v>
                        </c:pt>
                      </c15:dlblFieldTableCache>
                    </c15:dlblFTEntry>
                  </c15:dlblFieldTable>
                  <c15:showDataLabelsRange val="0"/>
                </c:ext>
                <c:ext xmlns:c16="http://schemas.microsoft.com/office/drawing/2014/chart" uri="{C3380CC4-5D6E-409C-BE32-E72D297353CC}">
                  <c16:uniqueId val="{00000003-8A32-C142-A976-4CC00FA3CA35}"/>
                </c:ext>
              </c:extLst>
            </c:dLbl>
            <c:dLbl>
              <c:idx val="1"/>
              <c:tx>
                <c:strRef>
                  <c:f>'Foglio1 (2)'!$X$5</c:f>
                  <c:strCache>
                    <c:ptCount val="1"/>
                    <c:pt idx="0">
                      <c:v>20.5%
29.062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703175873103417"/>
                      <c:h val="0.12459115494611467"/>
                    </c:manualLayout>
                  </c15:layout>
                  <c15:dlblFieldTable>
                    <c15:dlblFTEntry>
                      <c15:txfldGUID>{0ED6DD3F-AEFB-4DBD-B5DE-4D61F326B39A}</c15:txfldGUID>
                      <c15:f>'Foglio1 (2)'!$X$5</c15:f>
                      <c15:dlblFieldTableCache>
                        <c:ptCount val="1"/>
                        <c:pt idx="0">
                          <c:v>20.5%
29.062 EUR bn</c:v>
                        </c:pt>
                      </c15:dlblFieldTableCache>
                    </c15:dlblFTEntry>
                  </c15:dlblFieldTable>
                  <c15:showDataLabelsRange val="0"/>
                </c:ext>
                <c:ext xmlns:c16="http://schemas.microsoft.com/office/drawing/2014/chart" uri="{C3380CC4-5D6E-409C-BE32-E72D297353CC}">
                  <c16:uniqueId val="{00000004-8A32-C142-A976-4CC00FA3CA3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'Foglio1 (2)'!$U$4:$U$5</c:f>
              <c:numCache>
                <c:formatCode>0.0%</c:formatCode>
                <c:ptCount val="2"/>
                <c:pt idx="0">
                  <c:v>0.47809999999999991</c:v>
                </c:pt>
                <c:pt idx="1">
                  <c:v>0.20469999999999999</c:v>
                </c:pt>
              </c:numCache>
            </c:numRef>
          </c:val>
          <c:smooth val="0"/>
          <c:extLst>
            <c:ext xmlns:c16="http://schemas.microsoft.com/office/drawing/2014/chart" uri="{C3380CC4-5D6E-409C-BE32-E72D297353CC}">
              <c16:uniqueId val="{00000005-8A32-C142-A976-4CC00FA3CA35}"/>
            </c:ext>
          </c:extLst>
        </c:ser>
        <c:dLbls>
          <c:showLegendKey val="0"/>
          <c:showVal val="0"/>
          <c:showCatName val="0"/>
          <c:showSerName val="0"/>
          <c:showPercent val="0"/>
          <c:showBubbleSize val="0"/>
        </c:dLbls>
        <c:marker val="1"/>
        <c:smooth val="0"/>
        <c:axId val="380315792"/>
        <c:axId val="380293360"/>
      </c:lineChart>
      <c:catAx>
        <c:axId val="3803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sv-SE"/>
          </a:p>
        </c:txPr>
        <c:crossAx val="380293360"/>
        <c:crosses val="autoZero"/>
        <c:auto val="1"/>
        <c:lblAlgn val="ctr"/>
        <c:lblOffset val="100"/>
        <c:noMultiLvlLbl val="0"/>
      </c:catAx>
      <c:valAx>
        <c:axId val="380293360"/>
        <c:scaling>
          <c:orientation val="minMax"/>
          <c:max val="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sv-SE"/>
          </a:p>
        </c:txPr>
        <c:crossAx val="380315792"/>
        <c:crosses val="autoZero"/>
        <c:crossBetween val="between"/>
      </c:valAx>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sv-SE"/>
        </a:p>
      </c:txPr>
    </c:legend>
    <c:plotVisOnly val="1"/>
    <c:dispBlanksAs val="gap"/>
    <c:showDLblsOverMax val="0"/>
    <c:extLst/>
  </c:chart>
  <c:txPr>
    <a:bodyPr/>
    <a:lstStyle/>
    <a:p>
      <a:pPr>
        <a:defRPr sz="1050">
          <a:latin typeface="Helvetica" pitchFamily="2" charset="0"/>
        </a:defRPr>
      </a:pPr>
      <a:endParaRPr lang="sv-SE"/>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 (2)'!$Q$1</c:f>
              <c:strCache>
                <c:ptCount val="1"/>
                <c:pt idx="0">
                  <c:v>SCO small operations</c:v>
                </c:pt>
              </c:strCache>
            </c:strRef>
          </c:tx>
          <c:spPr>
            <a:solidFill>
              <a:schemeClr val="tx2">
                <a:lumMod val="10000"/>
                <a:lumOff val="9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(2)'!$Q$4:$Q$5</c:f>
              <c:numCache>
                <c:formatCode>General</c:formatCode>
                <c:ptCount val="2"/>
                <c:pt idx="0" formatCode="0.0%">
                  <c:v>9.8000000000000004E-2</c:v>
                </c:pt>
              </c:numCache>
            </c:numRef>
          </c:val>
          <c:extLst>
            <c:ext xmlns:c16="http://schemas.microsoft.com/office/drawing/2014/chart" uri="{C3380CC4-5D6E-409C-BE32-E72D297353CC}">
              <c16:uniqueId val="{00000000-8A32-C142-A976-4CC00FA3CA35}"/>
            </c:ext>
          </c:extLst>
        </c:ser>
        <c:ser>
          <c:idx val="1"/>
          <c:order val="1"/>
          <c:tx>
            <c:strRef>
              <c:f>'Foglio1 (2)'!$R$1</c:f>
              <c:strCache>
                <c:ptCount val="1"/>
                <c:pt idx="0">
                  <c:v>SCO</c:v>
                </c:pt>
              </c:strCache>
            </c:strRef>
          </c:tx>
          <c:spPr>
            <a:solidFill>
              <a:schemeClr val="tx2">
                <a:lumMod val="50000"/>
                <a:lumOff val="5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(2)'!$O$4:$P$5</c:f>
              <c:multiLvlStrCache>
                <c:ptCount val="2"/>
                <c:lvl>
                  <c:pt idx="0">
                    <c:v>Lower level</c:v>
                  </c:pt>
                  <c:pt idx="1">
                    <c:v>Upper level</c:v>
                  </c:pt>
                </c:lvl>
                <c:lvl>
                  <c:pt idx="0">
                    <c:v>21-27</c:v>
                  </c:pt>
                </c:lvl>
              </c:multiLvlStrCache>
            </c:multiLvlStrRef>
          </c:cat>
          <c:val>
            <c:numRef>
              <c:f>'Foglio1 (2)'!$R$4:$R$5</c:f>
              <c:numCache>
                <c:formatCode>0.0%</c:formatCode>
                <c:ptCount val="2"/>
                <c:pt idx="0">
                  <c:v>0.32599999999999996</c:v>
                </c:pt>
                <c:pt idx="1">
                  <c:v>0.15</c:v>
                </c:pt>
              </c:numCache>
            </c:numRef>
          </c:val>
          <c:extLst>
            <c:ext xmlns:c16="http://schemas.microsoft.com/office/drawing/2014/chart" uri="{C3380CC4-5D6E-409C-BE32-E72D297353CC}">
              <c16:uniqueId val="{00000001-8A32-C142-A976-4CC00FA3CA35}"/>
            </c:ext>
          </c:extLst>
        </c:ser>
        <c:ser>
          <c:idx val="2"/>
          <c:order val="2"/>
          <c:tx>
            <c:strRef>
              <c:f>'Foglio1 (2)'!$S$1</c:f>
              <c:strCache>
                <c:ptCount val="1"/>
                <c:pt idx="0">
                  <c:v>FNLC</c:v>
                </c:pt>
              </c:strCache>
            </c:strRef>
          </c:tx>
          <c:spPr>
            <a:solidFill>
              <a:srgbClr val="FFC000"/>
            </a:solidFill>
            <a:ln>
              <a:solidFill>
                <a:srgbClr val="FF0000"/>
              </a:solidFill>
            </a:ln>
            <a:effectLst/>
          </c:spPr>
          <c:invertIfNegative val="0"/>
          <c:dLbls>
            <c:dLbl>
              <c:idx val="0"/>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A50-E94B-BCA0-2BF6D1105E4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multiLvlStrRef>
              <c:f>'Foglio1 (2)'!$O$4:$P$5</c:f>
              <c:multiLvlStrCache>
                <c:ptCount val="2"/>
                <c:lvl>
                  <c:pt idx="0">
                    <c:v>Lower level</c:v>
                  </c:pt>
                  <c:pt idx="1">
                    <c:v>Upper level</c:v>
                  </c:pt>
                </c:lvl>
                <c:lvl>
                  <c:pt idx="0">
                    <c:v>21-27</c:v>
                  </c:pt>
                </c:lvl>
              </c:multiLvlStrCache>
            </c:multiLvlStrRef>
          </c:cat>
          <c:val>
            <c:numRef>
              <c:f>'Foglio1 (2)'!$S$4:$S$5</c:f>
              <c:numCache>
                <c:formatCode>0.0%</c:formatCode>
                <c:ptCount val="2"/>
                <c:pt idx="0">
                  <c:v>5.4100000000000002E-2</c:v>
                </c:pt>
                <c:pt idx="1">
                  <c:v>5.4699999999999999E-2</c:v>
                </c:pt>
              </c:numCache>
            </c:numRef>
          </c:val>
          <c:extLst>
            <c:ext xmlns:c16="http://schemas.microsoft.com/office/drawing/2014/chart" uri="{C3380CC4-5D6E-409C-BE32-E72D297353CC}">
              <c16:uniqueId val="{00000002-8A32-C142-A976-4CC00FA3CA35}"/>
            </c:ext>
          </c:extLst>
        </c:ser>
        <c:dLbls>
          <c:showLegendKey val="0"/>
          <c:showVal val="0"/>
          <c:showCatName val="0"/>
          <c:showSerName val="0"/>
          <c:showPercent val="0"/>
          <c:showBubbleSize val="0"/>
        </c:dLbls>
        <c:gapWidth val="150"/>
        <c:overlap val="100"/>
        <c:axId val="380315792"/>
        <c:axId val="380293360"/>
      </c:barChart>
      <c:lineChart>
        <c:grouping val="standard"/>
        <c:varyColors val="0"/>
        <c:ser>
          <c:idx val="3"/>
          <c:order val="3"/>
          <c:tx>
            <c:v>Total</c:v>
          </c:tx>
          <c:spPr>
            <a:ln>
              <a:noFill/>
            </a:ln>
          </c:spPr>
          <c:marker>
            <c:symbol val="none"/>
          </c:marker>
          <c:dLbls>
            <c:dLbl>
              <c:idx val="0"/>
              <c:tx>
                <c:strRef>
                  <c:f>'Foglio1 (2)'!$X$4</c:f>
                  <c:strCache>
                    <c:ptCount val="1"/>
                    <c:pt idx="0">
                      <c:v>47.8%
67.962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121400868402265"/>
                      <c:h val="0.12459115494611467"/>
                    </c:manualLayout>
                  </c15:layout>
                  <c15:dlblFieldTable>
                    <c15:dlblFTEntry>
                      <c15:txfldGUID>{C9C8BCF0-8195-435E-83B4-DE4BF54F71CC}</c15:txfldGUID>
                      <c15:f>'Foglio1 (2)'!$X$4</c15:f>
                      <c15:dlblFieldTableCache>
                        <c:ptCount val="1"/>
                        <c:pt idx="0">
                          <c:v>47.8%
67.962 EUR bn</c:v>
                        </c:pt>
                      </c15:dlblFieldTableCache>
                    </c15:dlblFTEntry>
                  </c15:dlblFieldTable>
                  <c15:showDataLabelsRange val="0"/>
                </c:ext>
                <c:ext xmlns:c16="http://schemas.microsoft.com/office/drawing/2014/chart" uri="{C3380CC4-5D6E-409C-BE32-E72D297353CC}">
                  <c16:uniqueId val="{00000003-8A32-C142-A976-4CC00FA3CA35}"/>
                </c:ext>
              </c:extLst>
            </c:dLbl>
            <c:dLbl>
              <c:idx val="1"/>
              <c:tx>
                <c:strRef>
                  <c:f>'Foglio1 (2)'!$X$5</c:f>
                  <c:strCache>
                    <c:ptCount val="1"/>
                    <c:pt idx="0">
                      <c:v>20.5%
29.062 EUR bn</c:v>
                    </c:pt>
                  </c:strCache>
                </c:strRef>
              </c:tx>
              <c:spPr>
                <a:noFill/>
                <a:ln>
                  <a:noFill/>
                </a:ln>
                <a:effectLst/>
              </c:spPr>
              <c:txPr>
                <a:bodyPr wrap="square" lIns="38100" tIns="19050" rIns="38100" bIns="19050" anchor="ctr">
                  <a:spAutoFit/>
                </a:bodyPr>
                <a:lstStyle/>
                <a:p>
                  <a:pPr>
                    <a:defRPr sz="1400" b="1"/>
                  </a:pPr>
                  <a:endParaRPr lang="sv-SE"/>
                </a:p>
              </c:txPr>
              <c:dLblPos val="t"/>
              <c:showLegendKey val="0"/>
              <c:showVal val="1"/>
              <c:showCatName val="0"/>
              <c:showSerName val="0"/>
              <c:showPercent val="0"/>
              <c:showBubbleSize val="0"/>
              <c:extLst>
                <c:ext xmlns:c15="http://schemas.microsoft.com/office/drawing/2012/chart" uri="{CE6537A1-D6FC-4f65-9D91-7224C49458BB}">
                  <c15:layout>
                    <c:manualLayout>
                      <c:w val="0.30703175873103417"/>
                      <c:h val="0.12459115494611467"/>
                    </c:manualLayout>
                  </c15:layout>
                  <c15:dlblFieldTable>
                    <c15:dlblFTEntry>
                      <c15:txfldGUID>{16F4AC41-FA0C-4870-A08B-2C049BC9C6DF}</c15:txfldGUID>
                      <c15:f>'Foglio1 (2)'!$X$5</c15:f>
                      <c15:dlblFieldTableCache>
                        <c:ptCount val="1"/>
                        <c:pt idx="0">
                          <c:v>20.5%
29.062 EUR bn</c:v>
                        </c:pt>
                      </c15:dlblFieldTableCache>
                    </c15:dlblFTEntry>
                  </c15:dlblFieldTable>
                  <c15:showDataLabelsRange val="0"/>
                </c:ext>
                <c:ext xmlns:c16="http://schemas.microsoft.com/office/drawing/2014/chart" uri="{C3380CC4-5D6E-409C-BE32-E72D297353CC}">
                  <c16:uniqueId val="{00000004-8A32-C142-A976-4CC00FA3CA35}"/>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'Foglio1 (2)'!$U$4:$U$5</c:f>
              <c:numCache>
                <c:formatCode>0.0%</c:formatCode>
                <c:ptCount val="2"/>
                <c:pt idx="0">
                  <c:v>0.47809999999999991</c:v>
                </c:pt>
                <c:pt idx="1">
                  <c:v>0.20469999999999999</c:v>
                </c:pt>
              </c:numCache>
            </c:numRef>
          </c:val>
          <c:smooth val="0"/>
          <c:extLst>
            <c:ext xmlns:c16="http://schemas.microsoft.com/office/drawing/2014/chart" uri="{C3380CC4-5D6E-409C-BE32-E72D297353CC}">
              <c16:uniqueId val="{00000005-8A32-C142-A976-4CC00FA3CA35}"/>
            </c:ext>
          </c:extLst>
        </c:ser>
        <c:dLbls>
          <c:showLegendKey val="0"/>
          <c:showVal val="0"/>
          <c:showCatName val="0"/>
          <c:showSerName val="0"/>
          <c:showPercent val="0"/>
          <c:showBubbleSize val="0"/>
        </c:dLbls>
        <c:marker val="1"/>
        <c:smooth val="0"/>
        <c:axId val="380315792"/>
        <c:axId val="380293360"/>
      </c:lineChart>
      <c:catAx>
        <c:axId val="3803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sv-SE"/>
          </a:p>
        </c:txPr>
        <c:crossAx val="380293360"/>
        <c:crosses val="autoZero"/>
        <c:auto val="1"/>
        <c:lblAlgn val="ctr"/>
        <c:lblOffset val="100"/>
        <c:noMultiLvlLbl val="0"/>
      </c:catAx>
      <c:valAx>
        <c:axId val="380293360"/>
        <c:scaling>
          <c:orientation val="minMax"/>
          <c:max val="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sv-SE"/>
          </a:p>
        </c:txPr>
        <c:crossAx val="380315792"/>
        <c:crosses val="autoZero"/>
        <c:crossBetween val="between"/>
      </c:valAx>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sv-SE"/>
        </a:p>
      </c:txPr>
    </c:legend>
    <c:plotVisOnly val="1"/>
    <c:dispBlanksAs val="gap"/>
    <c:showDLblsOverMax val="0"/>
    <c:extLst/>
  </c:chart>
  <c:txPr>
    <a:bodyPr/>
    <a:lstStyle/>
    <a:p>
      <a:pPr>
        <a:defRPr sz="1050">
          <a:latin typeface="Helvetica" pitchFamily="2" charset="0"/>
        </a:defRPr>
      </a:pPr>
      <a:endParaRPr lang="sv-SE"/>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'Foglio1 (2)'!$Q$1</c:f>
              <c:strCache>
                <c:ptCount val="1"/>
                <c:pt idx="0">
                  <c:v>SCO small operations</c:v>
                </c:pt>
              </c:strCache>
            </c:strRef>
          </c:tx>
          <c:spPr>
            <a:solidFill>
              <a:schemeClr val="tx2">
                <a:lumMod val="10000"/>
                <a:lumOff val="9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(2)'!$O$2:$P$5</c:f>
              <c:multiLvlStrCache>
                <c:ptCount val="4"/>
                <c:lvl>
                  <c:pt idx="0">
                    <c:v>Lower level</c:v>
                  </c:pt>
                  <c:pt idx="1">
                    <c:v>Upper level</c:v>
                  </c:pt>
                  <c:pt idx="2">
                    <c:v>Lower level</c:v>
                  </c:pt>
                  <c:pt idx="3">
                    <c:v>Upper level</c:v>
                  </c:pt>
                </c:lvl>
                <c:lvl>
                  <c:pt idx="0">
                    <c:v>14-20</c:v>
                  </c:pt>
                  <c:pt idx="2">
                    <c:v>21-27</c:v>
                  </c:pt>
                </c:lvl>
              </c:multiLvlStrCache>
            </c:multiLvlStrRef>
          </c:cat>
          <c:val>
            <c:numRef>
              <c:f>'Foglio1 (2)'!$Q$2:$Q$5</c:f>
              <c:numCache>
                <c:formatCode>General</c:formatCode>
                <c:ptCount val="4"/>
                <c:pt idx="0" formatCode="0.0%">
                  <c:v>3.5999999999999997E-2</c:v>
                </c:pt>
                <c:pt idx="2" formatCode="0.0%">
                  <c:v>9.8000000000000004E-2</c:v>
                </c:pt>
              </c:numCache>
            </c:numRef>
          </c:val>
          <c:extLst>
            <c:ext xmlns:c16="http://schemas.microsoft.com/office/drawing/2014/chart" uri="{C3380CC4-5D6E-409C-BE32-E72D297353CC}">
              <c16:uniqueId val="{00000000-80FF-6A44-82D2-CFE6529629C5}"/>
            </c:ext>
          </c:extLst>
        </c:ser>
        <c:ser>
          <c:idx val="1"/>
          <c:order val="1"/>
          <c:tx>
            <c:strRef>
              <c:f>'Foglio1 (2)'!$R$1</c:f>
              <c:strCache>
                <c:ptCount val="1"/>
                <c:pt idx="0">
                  <c:v>SCO</c:v>
                </c:pt>
              </c:strCache>
            </c:strRef>
          </c:tx>
          <c:spPr>
            <a:solidFill>
              <a:schemeClr val="tx2">
                <a:lumMod val="50000"/>
                <a:lumOff val="50000"/>
              </a:schemeClr>
            </a:solidFill>
            <a:ln>
              <a:solidFill>
                <a:srgbClr val="0070C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Helvetica" pitchFamily="2" charset="0"/>
                    <a:ea typeface="+mn-ea"/>
                    <a:cs typeface="+mn-cs"/>
                  </a:defRPr>
                </a:pPr>
                <a:endParaRPr lang="sv-SE"/>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(2)'!$O$2:$P$5</c:f>
              <c:multiLvlStrCache>
                <c:ptCount val="4"/>
                <c:lvl>
                  <c:pt idx="0">
                    <c:v>Lower level</c:v>
                  </c:pt>
                  <c:pt idx="1">
                    <c:v>Upper level</c:v>
                  </c:pt>
                  <c:pt idx="2">
                    <c:v>Lower level</c:v>
                  </c:pt>
                  <c:pt idx="3">
                    <c:v>Upper level</c:v>
                  </c:pt>
                </c:lvl>
                <c:lvl>
                  <c:pt idx="0">
                    <c:v>14-20</c:v>
                  </c:pt>
                  <c:pt idx="2">
                    <c:v>21-27</c:v>
                  </c:pt>
                </c:lvl>
              </c:multiLvlStrCache>
            </c:multiLvlStrRef>
          </c:cat>
          <c:val>
            <c:numRef>
              <c:f>'Foglio1 (2)'!$R$2:$R$5</c:f>
              <c:numCache>
                <c:formatCode>0.0%</c:formatCode>
                <c:ptCount val="4"/>
                <c:pt idx="0">
                  <c:v>0.29700000000000004</c:v>
                </c:pt>
                <c:pt idx="1">
                  <c:v>6.0999999999999999E-2</c:v>
                </c:pt>
                <c:pt idx="2">
                  <c:v>0.32599999999999996</c:v>
                </c:pt>
                <c:pt idx="3">
                  <c:v>0.15</c:v>
                </c:pt>
              </c:numCache>
            </c:numRef>
          </c:val>
          <c:extLst>
            <c:ext xmlns:c16="http://schemas.microsoft.com/office/drawing/2014/chart" uri="{C3380CC4-5D6E-409C-BE32-E72D297353CC}">
              <c16:uniqueId val="{00000001-80FF-6A44-82D2-CFE6529629C5}"/>
            </c:ext>
          </c:extLst>
        </c:ser>
        <c:ser>
          <c:idx val="2"/>
          <c:order val="2"/>
          <c:tx>
            <c:strRef>
              <c:f>'Foglio1 (2)'!$S$1</c:f>
              <c:strCache>
                <c:ptCount val="1"/>
                <c:pt idx="0">
                  <c:v>FNLC</c:v>
                </c:pt>
              </c:strCache>
            </c:strRef>
          </c:tx>
          <c:spPr>
            <a:solidFill>
              <a:srgbClr val="FFC000"/>
            </a:solidFill>
            <a:ln>
              <a:solidFill>
                <a:srgbClr val="FF0000"/>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80FF-6A44-82D2-CFE6529629C5}"/>
                </c:ext>
              </c:extLst>
            </c:dLbl>
            <c:dLbl>
              <c:idx val="1"/>
              <c:delete val="1"/>
              <c:extLst>
                <c:ext xmlns:c15="http://schemas.microsoft.com/office/drawing/2012/chart" uri="{CE6537A1-D6FC-4f65-9D91-7224C49458BB}"/>
                <c:ext xmlns:c16="http://schemas.microsoft.com/office/drawing/2014/chart" uri="{C3380CC4-5D6E-409C-BE32-E72D297353CC}">
                  <c16:uniqueId val="{00000003-80FF-6A44-82D2-CFE6529629C5}"/>
                </c:ext>
              </c:extLst>
            </c:dLbl>
            <c:dLbl>
              <c:idx val="2"/>
              <c:tx>
                <c:rich>
                  <a:bodyPr/>
                  <a:lstStyle/>
                  <a:p>
                    <a:r>
                      <a:rPr lang="en-US"/>
                      <a:t>5.5%</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1E8-1547-81A6-447032C5E33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Helvetica" pitchFamily="2" charset="0"/>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'Foglio1 (2)'!$O$2:$P$5</c:f>
              <c:multiLvlStrCache>
                <c:ptCount val="4"/>
                <c:lvl>
                  <c:pt idx="0">
                    <c:v>Lower level</c:v>
                  </c:pt>
                  <c:pt idx="1">
                    <c:v>Upper level</c:v>
                  </c:pt>
                  <c:pt idx="2">
                    <c:v>Lower level</c:v>
                  </c:pt>
                  <c:pt idx="3">
                    <c:v>Upper level</c:v>
                  </c:pt>
                </c:lvl>
                <c:lvl>
                  <c:pt idx="0">
                    <c:v>14-20</c:v>
                  </c:pt>
                  <c:pt idx="2">
                    <c:v>21-27</c:v>
                  </c:pt>
                </c:lvl>
              </c:multiLvlStrCache>
            </c:multiLvlStrRef>
          </c:cat>
          <c:val>
            <c:numRef>
              <c:f>'Foglio1 (2)'!$S$2:$S$5</c:f>
              <c:numCache>
                <c:formatCode>0.0%</c:formatCode>
                <c:ptCount val="4"/>
                <c:pt idx="0">
                  <c:v>0</c:v>
                </c:pt>
                <c:pt idx="1">
                  <c:v>0</c:v>
                </c:pt>
                <c:pt idx="2">
                  <c:v>5.4100000000000002E-2</c:v>
                </c:pt>
                <c:pt idx="3">
                  <c:v>5.4699999999999999E-2</c:v>
                </c:pt>
              </c:numCache>
            </c:numRef>
          </c:val>
          <c:extLst>
            <c:ext xmlns:c16="http://schemas.microsoft.com/office/drawing/2014/chart" uri="{C3380CC4-5D6E-409C-BE32-E72D297353CC}">
              <c16:uniqueId val="{00000004-80FF-6A44-82D2-CFE6529629C5}"/>
            </c:ext>
          </c:extLst>
        </c:ser>
        <c:dLbls>
          <c:showLegendKey val="0"/>
          <c:showVal val="0"/>
          <c:showCatName val="0"/>
          <c:showSerName val="0"/>
          <c:showPercent val="0"/>
          <c:showBubbleSize val="0"/>
        </c:dLbls>
        <c:gapWidth val="150"/>
        <c:overlap val="100"/>
        <c:axId val="380315792"/>
        <c:axId val="380293360"/>
      </c:barChart>
      <c:lineChart>
        <c:grouping val="standard"/>
        <c:varyColors val="0"/>
        <c:ser>
          <c:idx val="3"/>
          <c:order val="3"/>
          <c:tx>
            <c:v>Total</c:v>
          </c:tx>
          <c:spPr>
            <a:ln w="28575" cap="rnd">
              <a:noFill/>
              <a:round/>
            </a:ln>
            <a:effectLst/>
          </c:spPr>
          <c:marker>
            <c:symbol val="none"/>
          </c:marker>
          <c:dLbls>
            <c:dLbl>
              <c:idx val="0"/>
              <c:tx>
                <c:strRef>
                  <c:f>'Foglio1 (2)'!$X$2</c:f>
                  <c:strCache>
                    <c:ptCount val="1"/>
                    <c:pt idx="0">
                      <c:v>33.3%
47.244 EUR bn</c:v>
                    </c:pt>
                  </c:strCache>
                </c:strRef>
              </c:tx>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tx1">
                          <a:lumMod val="75000"/>
                          <a:lumOff val="25000"/>
                        </a:schemeClr>
                      </a:solidFill>
                      <a:latin typeface="Helvetica" pitchFamily="2" charset="0"/>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{E16ECFBC-D5C1-4AE1-A37D-12EAC57C5D7D}</c15:txfldGUID>
                      <c15:f>'Foglio1 (2)'!$X$2</c15:f>
                      <c15:dlblFieldTableCache>
                        <c:ptCount val="1"/>
                        <c:pt idx="0">
                          <c:v>33.3%
47.244 EUR bn</c:v>
                        </c:pt>
                      </c15:dlblFieldTableCache>
                    </c15:dlblFTEntry>
                  </c15:dlblFieldTable>
                  <c15:showDataLabelsRange val="0"/>
                </c:ext>
                <c:ext xmlns:c16="http://schemas.microsoft.com/office/drawing/2014/chart" uri="{C3380CC4-5D6E-409C-BE32-E72D297353CC}">
                  <c16:uniqueId val="{00000005-80FF-6A44-82D2-CFE6529629C5}"/>
                </c:ext>
              </c:extLst>
            </c:dLbl>
            <c:dLbl>
              <c:idx val="1"/>
              <c:tx>
                <c:strRef>
                  <c:f>'Foglio1 (2)'!$X$3</c:f>
                  <c:strCache>
                    <c:ptCount val="1"/>
                    <c:pt idx="0">
                      <c:v>6.1%
8.653 EUR bn</c:v>
                    </c:pt>
                  </c:strCache>
                </c:strRef>
              </c:tx>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tx1">
                          <a:lumMod val="75000"/>
                          <a:lumOff val="25000"/>
                        </a:schemeClr>
                      </a:solidFill>
                      <a:latin typeface="Helvetica" pitchFamily="2" charset="0"/>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{0C7D8663-ECA8-4B69-A490-36B4A8318326}</c15:txfldGUID>
                      <c15:f>'Foglio1 (2)'!$X$3</c15:f>
                      <c15:dlblFieldTableCache>
                        <c:ptCount val="1"/>
                        <c:pt idx="0">
                          <c:v>6.1%
8.653 EUR bn</c:v>
                        </c:pt>
                      </c15:dlblFieldTableCache>
                    </c15:dlblFTEntry>
                  </c15:dlblFieldTable>
                  <c15:showDataLabelsRange val="0"/>
                </c:ext>
                <c:ext xmlns:c16="http://schemas.microsoft.com/office/drawing/2014/chart" uri="{C3380CC4-5D6E-409C-BE32-E72D297353CC}">
                  <c16:uniqueId val="{00000006-80FF-6A44-82D2-CFE6529629C5}"/>
                </c:ext>
              </c:extLst>
            </c:dLbl>
            <c:dLbl>
              <c:idx val="2"/>
              <c:tx>
                <c:strRef>
                  <c:f>'Foglio1 (2)'!$X$4</c:f>
                  <c:strCache>
                    <c:ptCount val="1"/>
                    <c:pt idx="0">
                      <c:v>47.8%
67.962 EUR bn</c:v>
                    </c:pt>
                  </c:strCache>
                </c:strRef>
              </c:tx>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tx1">
                          <a:lumMod val="75000"/>
                          <a:lumOff val="25000"/>
                        </a:schemeClr>
                      </a:solidFill>
                      <a:latin typeface="Helvetica" pitchFamily="2" charset="0"/>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{6249BC9D-F00A-4D64-9D7E-4A7DB145416C}</c15:txfldGUID>
                      <c15:f>'Foglio1 (2)'!$X$4</c15:f>
                      <c15:dlblFieldTableCache>
                        <c:ptCount val="1"/>
                        <c:pt idx="0">
                          <c:v>47.8%
67.962 EUR bn</c:v>
                        </c:pt>
                      </c15:dlblFieldTableCache>
                    </c15:dlblFTEntry>
                  </c15:dlblFieldTable>
                  <c15:showDataLabelsRange val="0"/>
                </c:ext>
                <c:ext xmlns:c16="http://schemas.microsoft.com/office/drawing/2014/chart" uri="{C3380CC4-5D6E-409C-BE32-E72D297353CC}">
                  <c16:uniqueId val="{00000007-80FF-6A44-82D2-CFE6529629C5}"/>
                </c:ext>
              </c:extLst>
            </c:dLbl>
            <c:dLbl>
              <c:idx val="3"/>
              <c:tx>
                <c:strRef>
                  <c:f>'Foglio1 (2)'!$X$5</c:f>
                  <c:strCache>
                    <c:ptCount val="1"/>
                    <c:pt idx="0">
                      <c:v>20.5%
29.062 EUR bn</c:v>
                    </c:pt>
                  </c:strCache>
                </c:strRef>
              </c:tx>
              <c:spPr>
                <a:noFill/>
                <a:ln>
                  <a:noFill/>
                </a:ln>
                <a:effectLst/>
              </c:spPr>
              <c:txPr>
                <a:bodyPr rot="0" spcFirstLastPara="1" vertOverflow="ellipsis" vert="horz" wrap="square" lIns="38100" tIns="19050" rIns="38100" bIns="19050" anchor="t" anchorCtr="0">
                  <a:spAutoFit/>
                </a:bodyPr>
                <a:lstStyle/>
                <a:p>
                  <a:pPr>
                    <a:defRPr sz="1400" b="1" i="0" u="none" strike="noStrike" kern="1200" baseline="0">
                      <a:solidFill>
                        <a:schemeClr val="tx1">
                          <a:lumMod val="75000"/>
                          <a:lumOff val="25000"/>
                        </a:schemeClr>
                      </a:solidFill>
                      <a:latin typeface="Helvetica" pitchFamily="2" charset="0"/>
                      <a:ea typeface="+mn-ea"/>
                      <a:cs typeface="+mn-cs"/>
                    </a:defRPr>
                  </a:pPr>
                  <a:endParaRPr lang="sv-SE"/>
                </a:p>
              </c:txPr>
              <c:dLblPos val="t"/>
              <c:showLegendKey val="0"/>
              <c:showVal val="1"/>
              <c:showCatName val="0"/>
              <c:showSerName val="0"/>
              <c:showPercent val="0"/>
              <c:showBubbleSize val="0"/>
              <c:extLst>
                <c:ext xmlns:c15="http://schemas.microsoft.com/office/drawing/2012/chart" uri="{CE6537A1-D6FC-4f65-9D91-7224C49458BB}">
                  <c15:dlblFieldTable>
                    <c15:dlblFTEntry>
                      <c15:txfldGUID>{7B6D63A5-A4FE-447D-9612-B61B77A8F410}</c15:txfldGUID>
                      <c15:f>'Foglio1 (2)'!$X$5</c15:f>
                      <c15:dlblFieldTableCache>
                        <c:ptCount val="1"/>
                        <c:pt idx="0">
                          <c:v>20.5%
29.062 EUR bn</c:v>
                        </c:pt>
                      </c15:dlblFieldTableCache>
                    </c15:dlblFTEntry>
                  </c15:dlblFieldTable>
                  <c15:showDataLabelsRange val="0"/>
                </c:ext>
                <c:ext xmlns:c16="http://schemas.microsoft.com/office/drawing/2014/chart" uri="{C3380CC4-5D6E-409C-BE32-E72D297353CC}">
                  <c16:uniqueId val="{00000008-80FF-6A44-82D2-CFE6529629C5}"/>
                </c:ext>
              </c:extLst>
            </c:dLbl>
            <c:spPr>
              <a:noFill/>
              <a:ln>
                <a:noFill/>
              </a:ln>
              <a:effectLst/>
            </c:spPr>
            <c:txPr>
              <a:bodyPr rot="0" spcFirstLastPara="1" vertOverflow="ellipsis" vert="horz" wrap="square" lIns="38100" tIns="19050" rIns="38100" bIns="19050" anchor="t" anchorCtr="0">
                <a:spAutoFit/>
              </a:bodyPr>
              <a:lstStyle/>
              <a:p>
                <a:pPr>
                  <a:defRPr sz="1400" b="1" i="0" u="sng" strike="noStrike" kern="1200" baseline="0">
                    <a:solidFill>
                      <a:schemeClr val="tx1">
                        <a:lumMod val="75000"/>
                        <a:lumOff val="25000"/>
                      </a:schemeClr>
                    </a:solidFill>
                    <a:latin typeface="Helvetica" pitchFamily="2" charset="0"/>
                    <a:ea typeface="+mn-ea"/>
                    <a:cs typeface="+mn-cs"/>
                  </a:defRPr>
                </a:pPr>
                <a:endParaRPr lang="sv-SE"/>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'Foglio1 (2)'!$U$2:$U$5</c:f>
              <c:numCache>
                <c:formatCode>0.0%</c:formatCode>
                <c:ptCount val="4"/>
                <c:pt idx="0">
                  <c:v>0.33300000000000002</c:v>
                </c:pt>
                <c:pt idx="1">
                  <c:v>6.0999999999999999E-2</c:v>
                </c:pt>
                <c:pt idx="2">
                  <c:v>0.47809999999999991</c:v>
                </c:pt>
                <c:pt idx="3">
                  <c:v>0.20469999999999999</c:v>
                </c:pt>
              </c:numCache>
            </c:numRef>
          </c:val>
          <c:smooth val="0"/>
          <c:extLst>
            <c:ext xmlns:c16="http://schemas.microsoft.com/office/drawing/2014/chart" uri="{C3380CC4-5D6E-409C-BE32-E72D297353CC}">
              <c16:uniqueId val="{00000009-80FF-6A44-82D2-CFE6529629C5}"/>
            </c:ext>
          </c:extLst>
        </c:ser>
        <c:dLbls>
          <c:showLegendKey val="0"/>
          <c:showVal val="0"/>
          <c:showCatName val="0"/>
          <c:showSerName val="0"/>
          <c:showPercent val="0"/>
          <c:showBubbleSize val="0"/>
        </c:dLbls>
        <c:marker val="1"/>
        <c:smooth val="0"/>
        <c:axId val="380315792"/>
        <c:axId val="380293360"/>
      </c:lineChart>
      <c:catAx>
        <c:axId val="38031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Helvetica" pitchFamily="2" charset="0"/>
                <a:ea typeface="+mn-ea"/>
                <a:cs typeface="+mn-cs"/>
              </a:defRPr>
            </a:pPr>
            <a:endParaRPr lang="sv-SE"/>
          </a:p>
        </c:txPr>
        <c:crossAx val="380293360"/>
        <c:crosses val="autoZero"/>
        <c:auto val="1"/>
        <c:lblAlgn val="ctr"/>
        <c:lblOffset val="100"/>
        <c:noMultiLvlLbl val="0"/>
      </c:catAx>
      <c:valAx>
        <c:axId val="380293360"/>
        <c:scaling>
          <c:orientation val="minMax"/>
          <c:max val="0.6"/>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Helvetica" pitchFamily="2" charset="0"/>
                <a:ea typeface="+mn-ea"/>
                <a:cs typeface="+mn-cs"/>
              </a:defRPr>
            </a:pPr>
            <a:endParaRPr lang="sv-SE"/>
          </a:p>
        </c:txPr>
        <c:crossAx val="380315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Helvetica" pitchFamily="2" charset="0"/>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Helvetica" pitchFamily="2" charset="0"/>
        </a:defRPr>
      </a:pPr>
      <a:endParaRPr lang="sv-SE"/>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0.6806</cdr:x>
      <cdr:y>0.94209</cdr:y>
    </cdr:from>
    <cdr:to>
      <cdr:x>0.76824</cdr:x>
      <cdr:y>1</cdr:y>
    </cdr:to>
    <cdr:sp macro="" textlink="">
      <cdr:nvSpPr>
        <cdr:cNvPr id="2" name="Ovale 1">
          <a:extLst xmlns:a="http://schemas.openxmlformats.org/drawingml/2006/main">
            <a:ext uri="{FF2B5EF4-FFF2-40B4-BE49-F238E27FC236}">
              <a16:creationId xmlns:a16="http://schemas.microsoft.com/office/drawing/2014/main" id="{DCCA48E0-1E09-5EA6-5516-12249890CA2F}"/>
            </a:ext>
          </a:extLst>
        </cdr:cNvPr>
        <cdr:cNvSpPr/>
      </cdr:nvSpPr>
      <cdr:spPr>
        <a:xfrm xmlns:a="http://schemas.openxmlformats.org/drawingml/2006/main">
          <a:off x="5338533" y="5170051"/>
          <a:ext cx="687434" cy="317802"/>
        </a:xfrm>
        <a:prstGeom xmlns:a="http://schemas.openxmlformats.org/drawingml/2006/main" prst="ellipse">
          <a:avLst/>
        </a:prstGeom>
        <a:solidFill xmlns:a="http://schemas.openxmlformats.org/drawingml/2006/main">
          <a:schemeClr val="bg1"/>
        </a:solidFill>
        <a:ln xmlns:a="http://schemas.openxmlformats.org/drawingml/2006/mai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kern="12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7D9394-B095-D14F-9C64-9054C5F416E2}" type="datetimeFigureOut">
              <a:rPr lang="sv-SE" smtClean="0"/>
              <a:t>2024-12-02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36579-4CA0-484E-809B-B32E5DC99479}" type="slidenum">
              <a:rPr lang="sv-SE" smtClean="0"/>
              <a:t>‹#›</a:t>
            </a:fld>
            <a:endParaRPr lang="sv-SE"/>
          </a:p>
        </p:txBody>
      </p:sp>
    </p:spTree>
    <p:extLst>
      <p:ext uri="{BB962C8B-B14F-4D97-AF65-F5344CB8AC3E}">
        <p14:creationId xmlns:p14="http://schemas.microsoft.com/office/powerpoint/2010/main" val="152548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Drar punkten </a:t>
            </a:r>
            <a:r>
              <a:rPr lang="sv-SE" dirty="0"/>
              <a:t>istället </a:t>
            </a:r>
            <a:r>
              <a:rPr lang="sv-SE"/>
              <a:t>för Åsa</a:t>
            </a:r>
          </a:p>
          <a:p>
            <a:r>
              <a:rPr lang="sv-SE" dirty="0"/>
              <a:t>Förvaltande myndighet representerar Sverige</a:t>
            </a:r>
          </a:p>
          <a:p>
            <a:r>
              <a:rPr lang="sv-SE" dirty="0"/>
              <a:t>Maria, Gunnar</a:t>
            </a:r>
          </a:p>
        </p:txBody>
      </p:sp>
      <p:sp>
        <p:nvSpPr>
          <p:cNvPr id="4" name="Platshållare för bildnummer 3"/>
          <p:cNvSpPr>
            <a:spLocks noGrp="1"/>
          </p:cNvSpPr>
          <p:nvPr>
            <p:ph type="sldNum" sz="quarter" idx="5"/>
          </p:nvPr>
        </p:nvSpPr>
        <p:spPr/>
        <p:txBody>
          <a:bodyPr/>
          <a:lstStyle/>
          <a:p>
            <a:fld id="{C9936579-4CA0-484E-809B-B32E5DC99479}" type="slidenum">
              <a:rPr lang="sv-SE" smtClean="0"/>
              <a:t>1</a:t>
            </a:fld>
            <a:endParaRPr lang="sv-SE"/>
          </a:p>
        </p:txBody>
      </p:sp>
    </p:spTree>
    <p:extLst>
      <p:ext uri="{BB962C8B-B14F-4D97-AF65-F5344CB8AC3E}">
        <p14:creationId xmlns:p14="http://schemas.microsoft.com/office/powerpoint/2010/main" val="600311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820FA-8E51-7462-F3CE-0CFE9B4043A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4469204-73F9-B2D1-137B-10459831549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8836279-40AC-5A75-00EE-13E1EC565A7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C04A454-3AC6-D028-D863-6F8F09D33F8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05464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884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a:p>
        </p:txBody>
      </p:sp>
      <p:sp>
        <p:nvSpPr>
          <p:cNvPr id="4" name="Segnaposto numero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8781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600"/>
              </a:spcAft>
              <a:buClrTx/>
              <a:buSzTx/>
              <a:buFont typeface="Calibri" panose="020F0502020204030204" pitchFamily="34" charset="0"/>
              <a:buNone/>
              <a:tabLst/>
            </a:pPr>
            <a:endParaRPr/>
          </a:p>
        </p:txBody>
      </p:sp>
      <p:sp>
        <p:nvSpPr>
          <p:cNvPr id="4" name="Slide Number Placeholder 3"/>
          <p:cNvSpPr>
            <a:spLocks noGrp="1"/>
          </p:cNvSpPr>
          <p:nvPr>
            <p:ph type="sldNum" sz="quarter" idx="5"/>
          </p:nvPr>
        </p:nvSpPr>
        <p:spPr/>
        <p:txBody>
          <a:bodyPr/>
          <a:lstStyle/>
          <a:p>
            <a:fld id="{F5C26BDD-967D-4925-A13A-C7E47E3775BB}" type="slidenum">
              <a:rPr lang="en-GB" smtClean="0"/>
              <a:t>17</a:t>
            </a:fld>
            <a:endParaRPr lang="en-GB"/>
          </a:p>
        </p:txBody>
      </p:sp>
    </p:spTree>
    <p:extLst>
      <p:ext uri="{BB962C8B-B14F-4D97-AF65-F5344CB8AC3E}">
        <p14:creationId xmlns:p14="http://schemas.microsoft.com/office/powerpoint/2010/main" val="3501669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b="0"/>
          </a:p>
        </p:txBody>
      </p:sp>
      <p:sp>
        <p:nvSpPr>
          <p:cNvPr id="4" name="Slide Number Placeholder 3"/>
          <p:cNvSpPr>
            <a:spLocks noGrp="1"/>
          </p:cNvSpPr>
          <p:nvPr>
            <p:ph type="sldNum" sz="quarter" idx="5"/>
          </p:nvPr>
        </p:nvSpPr>
        <p:spPr/>
        <p:txBody>
          <a:bodyPr/>
          <a:lstStyle/>
          <a:p>
            <a:fld id="{F5C26BDD-967D-4925-A13A-C7E47E3775BB}" type="slidenum">
              <a:rPr lang="en-GB" smtClean="0"/>
              <a:t>18</a:t>
            </a:fld>
            <a:endParaRPr lang="en-GB"/>
          </a:p>
        </p:txBody>
      </p:sp>
    </p:spTree>
    <p:extLst>
      <p:ext uri="{BB962C8B-B14F-4D97-AF65-F5344CB8AC3E}">
        <p14:creationId xmlns:p14="http://schemas.microsoft.com/office/powerpoint/2010/main" val="1568125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sz="1800" b="0" i="0" u="none" strike="noStrike" baseline="0">
              <a:solidFill>
                <a:srgbClr val="000000"/>
              </a:solidFill>
              <a:latin typeface="Calibri" panose="020F0502020204030204" pitchFamily="34" charset="0"/>
            </a:endParaRPr>
          </a:p>
          <a:p>
            <a:pPr marL="228600" indent="-228600">
              <a:buAutoNum type="arabicParenBoth"/>
            </a:pPr>
            <a:endParaRPr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5C26BDD-967D-4925-A13A-C7E47E3775BB}" type="slidenum">
              <a:rPr lang="en-GB" smtClean="0"/>
              <a:t>20</a:t>
            </a:fld>
            <a:endParaRPr lang="en-GB"/>
          </a:p>
        </p:txBody>
      </p:sp>
    </p:spTree>
    <p:extLst>
      <p:ext uri="{BB962C8B-B14F-4D97-AF65-F5344CB8AC3E}">
        <p14:creationId xmlns:p14="http://schemas.microsoft.com/office/powerpoint/2010/main" val="2028746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endParaRPr sz="3600" b="0" i="0" u="none" strike="noStrike" baseline="0">
              <a:solidFill>
                <a:srgbClr val="555554"/>
              </a:solidFill>
              <a:latin typeface="Calibri" panose="020F0502020204030204" pitchFamily="34" charset="0"/>
            </a:endParaRPr>
          </a:p>
          <a:p>
            <a:pPr marL="228600" indent="-228600">
              <a:buAutoNum type="arabicParenBoth"/>
            </a:pPr>
            <a:endParaRPr b="0"/>
          </a:p>
        </p:txBody>
      </p:sp>
      <p:sp>
        <p:nvSpPr>
          <p:cNvPr id="4" name="Slide Number Placeholder 3"/>
          <p:cNvSpPr>
            <a:spLocks noGrp="1"/>
          </p:cNvSpPr>
          <p:nvPr>
            <p:ph type="sldNum" sz="quarter" idx="5"/>
          </p:nvPr>
        </p:nvSpPr>
        <p:spPr/>
        <p:txBody>
          <a:bodyPr/>
          <a:lstStyle/>
          <a:p>
            <a:fld id="{F5C26BDD-967D-4925-A13A-C7E47E3775BB}" type="slidenum">
              <a:rPr lang="en-GB" smtClean="0"/>
              <a:t>21</a:t>
            </a:fld>
            <a:endParaRPr lang="en-GB"/>
          </a:p>
        </p:txBody>
      </p:sp>
    </p:spTree>
    <p:extLst>
      <p:ext uri="{BB962C8B-B14F-4D97-AF65-F5344CB8AC3E}">
        <p14:creationId xmlns:p14="http://schemas.microsoft.com/office/powerpoint/2010/main" val="40146696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sz="1800" b="0" i="0" u="none" strike="noStrike" baseline="0">
              <a:solidFill>
                <a:srgbClr val="000000"/>
              </a:solidFill>
              <a:latin typeface="Calibri" panose="020F0502020204030204" pitchFamily="34" charset="0"/>
            </a:endParaRPr>
          </a:p>
          <a:p>
            <a:endParaRPr sz="1800" b="0" i="0" u="none" strike="noStrike" baseline="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5C26BDD-967D-4925-A13A-C7E47E3775BB}" type="slidenum">
              <a:rPr lang="en-GB" smtClean="0"/>
              <a:t>22</a:t>
            </a:fld>
            <a:endParaRPr lang="en-GB"/>
          </a:p>
        </p:txBody>
      </p:sp>
    </p:spTree>
    <p:extLst>
      <p:ext uri="{BB962C8B-B14F-4D97-AF65-F5344CB8AC3E}">
        <p14:creationId xmlns:p14="http://schemas.microsoft.com/office/powerpoint/2010/main" val="1771744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b="0"/>
          </a:p>
        </p:txBody>
      </p:sp>
      <p:sp>
        <p:nvSpPr>
          <p:cNvPr id="4" name="Slide Number Placeholder 3"/>
          <p:cNvSpPr>
            <a:spLocks noGrp="1"/>
          </p:cNvSpPr>
          <p:nvPr>
            <p:ph type="sldNum" sz="quarter" idx="5"/>
          </p:nvPr>
        </p:nvSpPr>
        <p:spPr/>
        <p:txBody>
          <a:bodyPr/>
          <a:lstStyle/>
          <a:p>
            <a:fld id="{F5C26BDD-967D-4925-A13A-C7E47E3775BB}" type="slidenum">
              <a:rPr lang="en-GB" smtClean="0"/>
              <a:t>23</a:t>
            </a:fld>
            <a:endParaRPr lang="en-GB"/>
          </a:p>
        </p:txBody>
      </p:sp>
    </p:spTree>
    <p:extLst>
      <p:ext uri="{BB962C8B-B14F-4D97-AF65-F5344CB8AC3E}">
        <p14:creationId xmlns:p14="http://schemas.microsoft.com/office/powerpoint/2010/main" val="206964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FB3A6-001D-4362-927F-3851D7D501B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51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Rubrik</a:t>
            </a:r>
            <a:br>
              <a:rPr lang="sv-SE" b="1" dirty="0"/>
            </a:br>
            <a:r>
              <a:rPr lang="sv-SE" b="1" dirty="0"/>
              <a:t>Typsnitt ska alltid vara: </a:t>
            </a:r>
            <a:r>
              <a:rPr lang="sv-SE" b="1" dirty="0" err="1"/>
              <a:t>Trebuchet</a:t>
            </a:r>
            <a:r>
              <a:rPr lang="sv-SE" b="1" dirty="0"/>
              <a:t> MS Fet i rubrik</a:t>
            </a:r>
            <a:br>
              <a:rPr lang="sv-SE" b="1" dirty="0"/>
            </a:br>
            <a:r>
              <a:rPr lang="sv-SE" dirty="0"/>
              <a:t>Max två rader (ca 50 tecken)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Text</a:t>
            </a:r>
            <a:br>
              <a:rPr lang="sv-SE" b="1" dirty="0"/>
            </a:br>
            <a:r>
              <a:rPr lang="sv-SE" b="0" dirty="0"/>
              <a:t>Typsnitt ska alltid vara: </a:t>
            </a:r>
            <a:r>
              <a:rPr lang="sv-SE" b="0" dirty="0" err="1"/>
              <a:t>Trebuchet</a:t>
            </a:r>
            <a:r>
              <a:rPr lang="sv-SE" b="0" dirty="0"/>
              <a:t> MS (ej </a:t>
            </a:r>
            <a:r>
              <a:rPr lang="sv-SE" b="0" dirty="0" err="1"/>
              <a:t>fetad</a:t>
            </a:r>
            <a:r>
              <a:rPr lang="sv-SE" b="0" dirty="0"/>
              <a:t>)</a:t>
            </a:r>
            <a:endParaRPr lang="sv-SE" b="1" dirty="0"/>
          </a:p>
          <a:p>
            <a:r>
              <a:rPr lang="sv-SE" dirty="0"/>
              <a:t>Max fem rader. (ca 230 tecken)</a:t>
            </a:r>
          </a:p>
          <a:p>
            <a:endParaRPr lang="sv-SE" dirty="0"/>
          </a:p>
          <a:p>
            <a:r>
              <a:rPr lang="sv-SE" b="1" dirty="0"/>
              <a:t>Punktlista</a:t>
            </a:r>
          </a:p>
          <a:p>
            <a:r>
              <a:rPr lang="sv-SE" b="0" dirty="0"/>
              <a:t>Består listan av något ord per punkt kan listan vara fem punkter lång. (ca 100 tecken)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Består de av meningar begränsas den till tre punkter/sex rader per sida. (ca 100 tecken)</a:t>
            </a:r>
          </a:p>
          <a:p>
            <a:r>
              <a:rPr lang="sv-SE" b="0" dirty="0"/>
              <a:t>Behövs fler punkter, lägg då till en extra sida.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Text + punktlista bör ej överstiga tio rader tillsammans.</a:t>
            </a:r>
          </a:p>
        </p:txBody>
      </p:sp>
      <p:sp>
        <p:nvSpPr>
          <p:cNvPr id="4" name="Platshållare för bildnummer 3"/>
          <p:cNvSpPr>
            <a:spLocks noGrp="1"/>
          </p:cNvSpPr>
          <p:nvPr>
            <p:ph type="sldNum" sz="quarter" idx="5"/>
          </p:nvPr>
        </p:nvSpPr>
        <p:spPr/>
        <p:txBody>
          <a:bodyPr/>
          <a:lstStyle/>
          <a:p>
            <a:fld id="{C9936579-4CA0-484E-809B-B32E5DC99479}" type="slidenum">
              <a:rPr lang="sv-SE" smtClean="0"/>
              <a:t>2</a:t>
            </a:fld>
            <a:endParaRPr lang="sv-SE"/>
          </a:p>
        </p:txBody>
      </p:sp>
    </p:spTree>
    <p:extLst>
      <p:ext uri="{BB962C8B-B14F-4D97-AF65-F5344CB8AC3E}">
        <p14:creationId xmlns:p14="http://schemas.microsoft.com/office/powerpoint/2010/main" val="3827571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FB3A6-001D-4362-927F-3851D7D501B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146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7000"/>
              </a:lnSpc>
              <a:spcAft>
                <a:spcPts val="1200"/>
              </a:spcAft>
            </a:pPr>
            <a:endParaRPr sz="1800" b="0" u="sng">
              <a:effectLst/>
              <a:latin typeface="Calibri" panose="020F0502020204030204" pitchFamily="34" charset="0"/>
              <a:ea typeface="Times New Roman" panose="02020603050405020304" pitchFamily="18" charset="0"/>
              <a:cs typeface="Times New Roman" panose="02020603050405020304" pitchFamily="18" charset="0"/>
            </a:endParaRPr>
          </a:p>
          <a:p>
            <a:endParaRPr sz="1800" b="0" u="sng">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FB3A6-001D-4362-927F-3851D7D501B1}"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6969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Rubrik</a:t>
            </a:r>
            <a:br>
              <a:rPr lang="sv-SE" b="1" dirty="0"/>
            </a:br>
            <a:r>
              <a:rPr lang="sv-SE" b="1" dirty="0"/>
              <a:t>Typsnitt ska alltid vara: </a:t>
            </a:r>
            <a:r>
              <a:rPr lang="sv-SE" b="1" dirty="0" err="1"/>
              <a:t>Trebuchet</a:t>
            </a:r>
            <a:r>
              <a:rPr lang="sv-SE" b="1" dirty="0"/>
              <a:t> MS Fet i rubrik</a:t>
            </a:r>
            <a:br>
              <a:rPr lang="sv-SE" b="1" dirty="0"/>
            </a:br>
            <a:r>
              <a:rPr lang="sv-SE" dirty="0"/>
              <a:t>Max två rader (ca 50 tecken)</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Text</a:t>
            </a:r>
            <a:br>
              <a:rPr lang="sv-SE" b="1" dirty="0"/>
            </a:br>
            <a:r>
              <a:rPr lang="sv-SE" b="0" dirty="0"/>
              <a:t>Typsnitt ska alltid vara: </a:t>
            </a:r>
            <a:r>
              <a:rPr lang="sv-SE" b="0" dirty="0" err="1"/>
              <a:t>Trebuchet</a:t>
            </a:r>
            <a:r>
              <a:rPr lang="sv-SE" b="0" dirty="0"/>
              <a:t> MS (ej </a:t>
            </a:r>
            <a:r>
              <a:rPr lang="sv-SE" b="0" dirty="0" err="1"/>
              <a:t>fetad</a:t>
            </a:r>
            <a:r>
              <a:rPr lang="sv-SE" b="0" dirty="0"/>
              <a:t>)</a:t>
            </a:r>
            <a:endParaRPr lang="sv-SE" b="1" dirty="0"/>
          </a:p>
          <a:p>
            <a:r>
              <a:rPr lang="sv-SE" dirty="0"/>
              <a:t>Max fem rader. (ca 230 tecken)</a:t>
            </a:r>
          </a:p>
          <a:p>
            <a:endParaRPr lang="sv-SE" dirty="0"/>
          </a:p>
          <a:p>
            <a:r>
              <a:rPr lang="sv-SE" b="1" dirty="0"/>
              <a:t>Punktlista</a:t>
            </a:r>
          </a:p>
          <a:p>
            <a:r>
              <a:rPr lang="sv-SE" b="0" dirty="0"/>
              <a:t>Består listan av något ord per punkt kan listan vara fem punkter lång. (ca 100 tecken)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Består de av meningar begränsas den till tre punkter/sex rader per sida. (ca 100 tecken)</a:t>
            </a:r>
          </a:p>
          <a:p>
            <a:r>
              <a:rPr lang="sv-SE" b="0" dirty="0"/>
              <a:t>Behövs fler punkter, lägg då till en extra sida.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Text + punktlista bör ej överstiga tio rader tillsammans.</a:t>
            </a:r>
          </a:p>
          <a:p>
            <a:endParaRPr lang="sv-SE" dirty="0"/>
          </a:p>
        </p:txBody>
      </p:sp>
      <p:sp>
        <p:nvSpPr>
          <p:cNvPr id="4" name="Platshållare för bildnummer 3"/>
          <p:cNvSpPr>
            <a:spLocks noGrp="1"/>
          </p:cNvSpPr>
          <p:nvPr>
            <p:ph type="sldNum" sz="quarter" idx="5"/>
          </p:nvPr>
        </p:nvSpPr>
        <p:spPr/>
        <p:txBody>
          <a:bodyPr/>
          <a:lstStyle/>
          <a:p>
            <a:fld id="{C9936579-4CA0-484E-809B-B32E5DC99479}" type="slidenum">
              <a:rPr lang="sv-SE" smtClean="0"/>
              <a:t>3</a:t>
            </a:fld>
            <a:endParaRPr lang="sv-SE"/>
          </a:p>
        </p:txBody>
      </p:sp>
    </p:spTree>
    <p:extLst>
      <p:ext uri="{BB962C8B-B14F-4D97-AF65-F5344CB8AC3E}">
        <p14:creationId xmlns:p14="http://schemas.microsoft.com/office/powerpoint/2010/main" val="390567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solidFill>
                <a:srgbClr val="FF0000"/>
              </a:solidFill>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581">
              <a:spcBef>
                <a:spcPct val="30000"/>
              </a:spcBef>
              <a:defRPr sz="1200">
                <a:solidFill>
                  <a:schemeClr val="tx1"/>
                </a:solidFill>
                <a:latin typeface="Arial" panose="020B0604020202020204" pitchFamily="34" charset="0"/>
              </a:defRPr>
            </a:lvl1pPr>
            <a:lvl2pPr marL="737688" indent="-281549" defTabSz="929581">
              <a:spcBef>
                <a:spcPct val="30000"/>
              </a:spcBef>
              <a:defRPr sz="1200">
                <a:solidFill>
                  <a:schemeClr val="tx1"/>
                </a:solidFill>
                <a:latin typeface="Arial" panose="020B0604020202020204" pitchFamily="34" charset="0"/>
              </a:defRPr>
            </a:lvl2pPr>
            <a:lvl3pPr marL="1135630" indent="-224924" defTabSz="929581">
              <a:spcBef>
                <a:spcPct val="30000"/>
              </a:spcBef>
              <a:defRPr sz="1200">
                <a:solidFill>
                  <a:schemeClr val="tx1"/>
                </a:solidFill>
                <a:latin typeface="Arial" panose="020B0604020202020204" pitchFamily="34" charset="0"/>
              </a:defRPr>
            </a:lvl3pPr>
            <a:lvl4pPr marL="1590197" indent="-224924" defTabSz="929581">
              <a:spcBef>
                <a:spcPct val="30000"/>
              </a:spcBef>
              <a:defRPr sz="1200">
                <a:solidFill>
                  <a:schemeClr val="tx1"/>
                </a:solidFill>
                <a:latin typeface="Arial" panose="020B0604020202020204" pitchFamily="34" charset="0"/>
              </a:defRPr>
            </a:lvl4pPr>
            <a:lvl5pPr marL="2044764" indent="-224924" defTabSz="929581">
              <a:spcBef>
                <a:spcPct val="30000"/>
              </a:spcBef>
              <a:defRPr sz="1200">
                <a:solidFill>
                  <a:schemeClr val="tx1"/>
                </a:solidFill>
                <a:latin typeface="Arial" panose="020B0604020202020204" pitchFamily="34" charset="0"/>
              </a:defRPr>
            </a:lvl5pPr>
            <a:lvl6pPr marL="2497757" indent="-224924" defTabSz="929581" eaLnBrk="0" fontAlgn="base" hangingPunct="0">
              <a:spcBef>
                <a:spcPct val="30000"/>
              </a:spcBef>
              <a:spcAft>
                <a:spcPct val="0"/>
              </a:spcAft>
              <a:defRPr sz="1200">
                <a:solidFill>
                  <a:schemeClr val="tx1"/>
                </a:solidFill>
                <a:latin typeface="Arial" panose="020B0604020202020204" pitchFamily="34" charset="0"/>
              </a:defRPr>
            </a:lvl6pPr>
            <a:lvl7pPr marL="2950751" indent="-224924" defTabSz="929581" eaLnBrk="0" fontAlgn="base" hangingPunct="0">
              <a:spcBef>
                <a:spcPct val="30000"/>
              </a:spcBef>
              <a:spcAft>
                <a:spcPct val="0"/>
              </a:spcAft>
              <a:defRPr sz="1200">
                <a:solidFill>
                  <a:schemeClr val="tx1"/>
                </a:solidFill>
                <a:latin typeface="Arial" panose="020B0604020202020204" pitchFamily="34" charset="0"/>
              </a:defRPr>
            </a:lvl7pPr>
            <a:lvl8pPr marL="3403745" indent="-224924" defTabSz="929581" eaLnBrk="0" fontAlgn="base" hangingPunct="0">
              <a:spcBef>
                <a:spcPct val="30000"/>
              </a:spcBef>
              <a:spcAft>
                <a:spcPct val="0"/>
              </a:spcAft>
              <a:defRPr sz="1200">
                <a:solidFill>
                  <a:schemeClr val="tx1"/>
                </a:solidFill>
                <a:latin typeface="Arial" panose="020B0604020202020204" pitchFamily="34" charset="0"/>
              </a:defRPr>
            </a:lvl8pPr>
            <a:lvl9pPr marL="3856739" indent="-224924" defTabSz="929581"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29581" rtl="0" eaLnBrk="1" fontAlgn="base" latinLnBrk="0" hangingPunct="1">
              <a:lnSpc>
                <a:spcPct val="100000"/>
              </a:lnSpc>
              <a:spcBef>
                <a:spcPct val="0"/>
              </a:spcBef>
              <a:spcAft>
                <a:spcPct val="0"/>
              </a:spcAft>
              <a:buClrTx/>
              <a:buSzTx/>
              <a:buFontTx/>
              <a:buNone/>
              <a:tabLst/>
              <a:defRPr/>
            </a:pPr>
            <a:fld id="{865DE99F-CB39-43A3-B3A5-E17721EFC5D4}" type="slidenum">
              <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29581" rtl="0" eaLnBrk="1" fontAlgn="base" latinLnBrk="0" hangingPunct="1">
                <a:lnSpc>
                  <a:spcPct val="100000"/>
                </a:lnSpc>
                <a:spcBef>
                  <a:spcPct val="0"/>
                </a:spcBef>
                <a:spcAft>
                  <a:spcPct val="0"/>
                </a:spcAft>
                <a:buClrTx/>
                <a:buSzTx/>
                <a:buFontTx/>
                <a:buNone/>
                <a:tabLst/>
                <a:defRPr/>
              </a:pPr>
              <a:t>5</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2364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57263" rtl="0" eaLnBrk="1" fontAlgn="base" latinLnBrk="0" hangingPunct="1">
              <a:lnSpc>
                <a:spcPct val="100000"/>
              </a:lnSpc>
              <a:spcBef>
                <a:spcPct val="0"/>
              </a:spcBef>
              <a:spcAft>
                <a:spcPct val="0"/>
              </a:spcAft>
              <a:buClrTx/>
              <a:buSzTx/>
              <a:buFontTx/>
              <a:buNone/>
              <a:tabLst/>
              <a:defRPr/>
            </a:pPr>
            <a:fld id="{BA6577BD-DB6A-4C46-98D9-C33E755D5177}" type="slidenum">
              <a:rPr kumimoji="0" lang="en-GB"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57263" rtl="0" eaLnBrk="1" fontAlgn="base" latinLnBrk="0" hangingPunct="1">
                <a:lnSpc>
                  <a:spcPct val="100000"/>
                </a:lnSpc>
                <a:spcBef>
                  <a:spcPct val="0"/>
                </a:spcBef>
                <a:spcAft>
                  <a:spcPct val="0"/>
                </a:spcAft>
                <a:buClrTx/>
                <a:buSzTx/>
                <a:buFontTx/>
                <a:buNone/>
                <a:tabLst/>
                <a:defRPr/>
              </a:pPr>
              <a:t>6</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59915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310">
              <a:spcBef>
                <a:spcPct val="30000"/>
              </a:spcBef>
              <a:defRPr sz="1200">
                <a:solidFill>
                  <a:schemeClr val="tx1"/>
                </a:solidFill>
                <a:latin typeface="Arial" panose="020B0604020202020204" pitchFamily="34" charset="0"/>
              </a:defRPr>
            </a:lvl1pPr>
            <a:lvl2pPr marL="750271" indent="-286267" defTabSz="945310">
              <a:spcBef>
                <a:spcPct val="30000"/>
              </a:spcBef>
              <a:defRPr sz="1200">
                <a:solidFill>
                  <a:schemeClr val="tx1"/>
                </a:solidFill>
                <a:latin typeface="Arial" panose="020B0604020202020204" pitchFamily="34" charset="0"/>
              </a:defRPr>
            </a:lvl2pPr>
            <a:lvl3pPr marL="1154505" indent="-228070" defTabSz="945310">
              <a:spcBef>
                <a:spcPct val="30000"/>
              </a:spcBef>
              <a:defRPr sz="1200">
                <a:solidFill>
                  <a:schemeClr val="tx1"/>
                </a:solidFill>
                <a:latin typeface="Arial" panose="020B0604020202020204" pitchFamily="34" charset="0"/>
              </a:defRPr>
            </a:lvl3pPr>
            <a:lvl4pPr marL="1616936" indent="-228070" defTabSz="945310">
              <a:spcBef>
                <a:spcPct val="30000"/>
              </a:spcBef>
              <a:defRPr sz="1200">
                <a:solidFill>
                  <a:schemeClr val="tx1"/>
                </a:solidFill>
                <a:latin typeface="Arial" panose="020B0604020202020204" pitchFamily="34" charset="0"/>
              </a:defRPr>
            </a:lvl4pPr>
            <a:lvl5pPr marL="2077795" indent="-228070" defTabSz="945310">
              <a:spcBef>
                <a:spcPct val="30000"/>
              </a:spcBef>
              <a:defRPr sz="1200">
                <a:solidFill>
                  <a:schemeClr val="tx1"/>
                </a:solidFill>
                <a:latin typeface="Arial" panose="020B0604020202020204" pitchFamily="34" charset="0"/>
              </a:defRPr>
            </a:lvl5pPr>
            <a:lvl6pPr marL="2530789" indent="-228070" defTabSz="945310" eaLnBrk="0" fontAlgn="base" hangingPunct="0">
              <a:spcBef>
                <a:spcPct val="30000"/>
              </a:spcBef>
              <a:spcAft>
                <a:spcPct val="0"/>
              </a:spcAft>
              <a:defRPr sz="1200">
                <a:solidFill>
                  <a:schemeClr val="tx1"/>
                </a:solidFill>
                <a:latin typeface="Arial" panose="020B0604020202020204" pitchFamily="34" charset="0"/>
              </a:defRPr>
            </a:lvl6pPr>
            <a:lvl7pPr marL="2983782" indent="-228070" defTabSz="945310" eaLnBrk="0" fontAlgn="base" hangingPunct="0">
              <a:spcBef>
                <a:spcPct val="30000"/>
              </a:spcBef>
              <a:spcAft>
                <a:spcPct val="0"/>
              </a:spcAft>
              <a:defRPr sz="1200">
                <a:solidFill>
                  <a:schemeClr val="tx1"/>
                </a:solidFill>
                <a:latin typeface="Arial" panose="020B0604020202020204" pitchFamily="34" charset="0"/>
              </a:defRPr>
            </a:lvl7pPr>
            <a:lvl8pPr marL="3436776" indent="-228070" defTabSz="945310" eaLnBrk="0" fontAlgn="base" hangingPunct="0">
              <a:spcBef>
                <a:spcPct val="30000"/>
              </a:spcBef>
              <a:spcAft>
                <a:spcPct val="0"/>
              </a:spcAft>
              <a:defRPr sz="1200">
                <a:solidFill>
                  <a:schemeClr val="tx1"/>
                </a:solidFill>
                <a:latin typeface="Arial" panose="020B0604020202020204" pitchFamily="34" charset="0"/>
              </a:defRPr>
            </a:lvl8pPr>
            <a:lvl9pPr marL="3889770" indent="-228070" defTabSz="94531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45310" rtl="0" eaLnBrk="1" fontAlgn="base" latinLnBrk="0" hangingPunct="1">
              <a:lnSpc>
                <a:spcPct val="100000"/>
              </a:lnSpc>
              <a:spcBef>
                <a:spcPct val="0"/>
              </a:spcBef>
              <a:spcAft>
                <a:spcPct val="0"/>
              </a:spcAft>
              <a:buClrTx/>
              <a:buSzTx/>
              <a:buFontTx/>
              <a:buNone/>
              <a:tabLst/>
              <a:defRPr/>
            </a:pPr>
            <a:fld id="{3CF02E1F-B718-40C5-9AB1-E52A88717697}" type="slidenum">
              <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45310" rtl="0" eaLnBrk="1" fontAlgn="base" latinLnBrk="0" hangingPunct="1">
                <a:lnSpc>
                  <a:spcPct val="100000"/>
                </a:lnSpc>
                <a:spcBef>
                  <a:spcPct val="0"/>
                </a:spcBef>
                <a:spcAft>
                  <a:spcPct val="0"/>
                </a:spcAft>
                <a:buClrTx/>
                <a:buSzTx/>
                <a:buFontTx/>
                <a:buNone/>
                <a:tabLst/>
                <a:defRPr/>
              </a:pPr>
              <a:t>7</a:t>
            </a:fld>
            <a:endParaRPr kumimoji="0" lang="en-GB"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6575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3234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err="1"/>
              <a:t>Add</a:t>
            </a:r>
            <a:r>
              <a:rPr lang="it-IT" dirty="0"/>
              <a:t> 14.1</a:t>
            </a:r>
          </a:p>
        </p:txBody>
      </p:sp>
      <p:sp>
        <p:nvSpPr>
          <p:cNvPr id="4" name="Segnaposto numero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75867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68731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1">
    <p:bg>
      <p:bgPr>
        <a:solidFill>
          <a:srgbClr val="F8F7F7"/>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21F8F117-E482-B548-86A9-089DD068ACEA}"/>
              </a:ext>
              <a:ext uri="{C183D7F6-B498-43B3-948B-1728B52AA6E4}">
                <adec:decorative xmlns:adec="http://schemas.microsoft.com/office/drawing/2017/decorative" val="1"/>
              </a:ext>
            </a:extLst>
          </p:cNvPr>
          <p:cNvSpPr/>
          <p:nvPr userDrawn="1"/>
        </p:nvSpPr>
        <p:spPr>
          <a:xfrm>
            <a:off x="7157360" y="2576471"/>
            <a:ext cx="941011" cy="941011"/>
          </a:xfrm>
          <a:prstGeom prst="rect">
            <a:avLst/>
          </a:prstGeom>
          <a:solidFill>
            <a:srgbClr val="00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F2BBD79D-617E-0C4E-8C8E-F40ECFB5292F}"/>
              </a:ext>
              <a:ext uri="{C183D7F6-B498-43B3-948B-1728B52AA6E4}">
                <adec:decorative xmlns:adec="http://schemas.microsoft.com/office/drawing/2017/decorative" val="1"/>
              </a:ext>
            </a:extLst>
          </p:cNvPr>
          <p:cNvSpPr/>
          <p:nvPr userDrawn="1"/>
        </p:nvSpPr>
        <p:spPr>
          <a:xfrm>
            <a:off x="-25637" y="731217"/>
            <a:ext cx="6251293" cy="3717969"/>
          </a:xfrm>
          <a:prstGeom prst="rect">
            <a:avLst/>
          </a:prstGeom>
          <a:solidFill>
            <a:srgbClr val="F6E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99A6F7AF-1600-3745-B44C-3759E7BDE7E7}"/>
              </a:ext>
              <a:ext uri="{C183D7F6-B498-43B3-948B-1728B52AA6E4}">
                <adec:decorative xmlns:adec="http://schemas.microsoft.com/office/drawing/2017/decorative" val="1"/>
              </a:ext>
            </a:extLst>
          </p:cNvPr>
          <p:cNvSpPr/>
          <p:nvPr userDrawn="1"/>
        </p:nvSpPr>
        <p:spPr>
          <a:xfrm>
            <a:off x="5293952" y="3517482"/>
            <a:ext cx="1863408" cy="1863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Rubrik 1">
            <a:extLst>
              <a:ext uri="{FF2B5EF4-FFF2-40B4-BE49-F238E27FC236}">
                <a16:creationId xmlns:a16="http://schemas.microsoft.com/office/drawing/2014/main" id="{80A94A70-77CA-7A4A-9A57-2F63C0D87FD5}"/>
              </a:ext>
            </a:extLst>
          </p:cNvPr>
          <p:cNvSpPr>
            <a:spLocks noGrp="1"/>
          </p:cNvSpPr>
          <p:nvPr>
            <p:ph type="ctrTitle" hasCustomPrompt="1"/>
          </p:nvPr>
        </p:nvSpPr>
        <p:spPr>
          <a:xfrm>
            <a:off x="432151" y="1036705"/>
            <a:ext cx="5271531" cy="1257144"/>
          </a:xfrm>
        </p:spPr>
        <p:txBody>
          <a:bodyPr anchor="b">
            <a:normAutofit/>
          </a:bodyPr>
          <a:lstStyle>
            <a:lvl1pPr algn="l">
              <a:defRPr sz="4000"/>
            </a:lvl1pPr>
          </a:lstStyle>
          <a:p>
            <a:r>
              <a:rPr lang="sv-SE" dirty="0"/>
              <a:t>Välkomna till Svenska ESF-rådet</a:t>
            </a:r>
          </a:p>
        </p:txBody>
      </p:sp>
      <p:sp>
        <p:nvSpPr>
          <p:cNvPr id="10" name="Underrubrik 2">
            <a:extLst>
              <a:ext uri="{FF2B5EF4-FFF2-40B4-BE49-F238E27FC236}">
                <a16:creationId xmlns:a16="http://schemas.microsoft.com/office/drawing/2014/main" id="{517873D5-62BF-154B-8C79-136C0BF69C19}"/>
              </a:ext>
            </a:extLst>
          </p:cNvPr>
          <p:cNvSpPr>
            <a:spLocks noGrp="1"/>
          </p:cNvSpPr>
          <p:nvPr>
            <p:ph type="subTitle" idx="1" hasCustomPrompt="1"/>
          </p:nvPr>
        </p:nvSpPr>
        <p:spPr>
          <a:xfrm>
            <a:off x="432152" y="2457360"/>
            <a:ext cx="5271530" cy="58921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sv-SE" dirty="0"/>
          </a:p>
        </p:txBody>
      </p:sp>
      <p:sp>
        <p:nvSpPr>
          <p:cNvPr id="11" name="Platshållare för text 10">
            <a:extLst>
              <a:ext uri="{FF2B5EF4-FFF2-40B4-BE49-F238E27FC236}">
                <a16:creationId xmlns:a16="http://schemas.microsoft.com/office/drawing/2014/main" id="{DC0ADD5B-E213-FE4F-9F25-F0B2241BB349}"/>
              </a:ext>
            </a:extLst>
          </p:cNvPr>
          <p:cNvSpPr>
            <a:spLocks noGrp="1"/>
          </p:cNvSpPr>
          <p:nvPr>
            <p:ph type="body" sz="quarter" idx="10" hasCustomPrompt="1"/>
          </p:nvPr>
        </p:nvSpPr>
        <p:spPr>
          <a:xfrm>
            <a:off x="432151" y="3811425"/>
            <a:ext cx="5271737" cy="344031"/>
          </a:xfrm>
        </p:spPr>
        <p:txBody>
          <a:bodyPr/>
          <a:lstStyle>
            <a:lvl1pPr marL="0" indent="0">
              <a:buNone/>
              <a:defRPr sz="1400"/>
            </a:lvl1pPr>
          </a:lstStyle>
          <a:p>
            <a:r>
              <a:rPr lang="sv-SE" dirty="0"/>
              <a:t>Skapare och datum</a:t>
            </a:r>
          </a:p>
        </p:txBody>
      </p:sp>
      <p:pic>
        <p:nvPicPr>
          <p:cNvPr id="13" name="Bildobjekt 12" descr="Svenska ESF-rådets logotyp">
            <a:extLst>
              <a:ext uri="{FF2B5EF4-FFF2-40B4-BE49-F238E27FC236}">
                <a16:creationId xmlns:a16="http://schemas.microsoft.com/office/drawing/2014/main" id="{AC448D61-B925-1744-B97E-1717E003864D}"/>
              </a:ext>
            </a:extLst>
          </p:cNvPr>
          <p:cNvPicPr>
            <a:picLocks noChangeAspect="1"/>
          </p:cNvPicPr>
          <p:nvPr userDrawn="1"/>
        </p:nvPicPr>
        <p:blipFill>
          <a:blip r:embed="rId2"/>
          <a:stretch>
            <a:fillRect/>
          </a:stretch>
        </p:blipFill>
        <p:spPr>
          <a:xfrm>
            <a:off x="9314916" y="5776393"/>
            <a:ext cx="2375731" cy="648319"/>
          </a:xfrm>
          <a:prstGeom prst="rect">
            <a:avLst/>
          </a:prstGeom>
        </p:spPr>
      </p:pic>
      <p:pic>
        <p:nvPicPr>
          <p:cNvPr id="2" name="Bildobjekt 1" descr="Medfinansieras av Europeiska unionen">
            <a:extLst>
              <a:ext uri="{FF2B5EF4-FFF2-40B4-BE49-F238E27FC236}">
                <a16:creationId xmlns:a16="http://schemas.microsoft.com/office/drawing/2014/main" id="{C9BB69D8-3B3D-3A4A-513D-36735D7E9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422" y="433288"/>
            <a:ext cx="3377967" cy="718070"/>
          </a:xfrm>
          <a:prstGeom prst="rect">
            <a:avLst/>
          </a:prstGeom>
        </p:spPr>
      </p:pic>
    </p:spTree>
    <p:extLst>
      <p:ext uri="{BB962C8B-B14F-4D97-AF65-F5344CB8AC3E}">
        <p14:creationId xmlns:p14="http://schemas.microsoft.com/office/powerpoint/2010/main" val="845357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Text och bild med mönster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762939" y="1595672"/>
            <a:ext cx="5429062" cy="526232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658416" y="457200"/>
            <a:ext cx="2227153" cy="2227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298195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två bild med mönster 3">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8834680" y="-7167"/>
            <a:ext cx="2164245" cy="2208413"/>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5782429" y="1330859"/>
            <a:ext cx="3711422" cy="36134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8154469" y="4950958"/>
            <a:ext cx="1339382" cy="1339382"/>
          </a:xfrm>
          <a:prstGeom prst="rect">
            <a:avLst/>
          </a:prstGeom>
          <a:solidFill>
            <a:srgbClr val="A9D1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0F8CDA74-96A5-A641-B00B-1B55A4AE1B37}"/>
              </a:ext>
              <a:ext uri="{C183D7F6-B498-43B3-948B-1728B52AA6E4}">
                <adec:decorative xmlns:adec="http://schemas.microsoft.com/office/drawing/2017/decorative" val="1"/>
              </a:ext>
            </a:extLst>
          </p:cNvPr>
          <p:cNvSpPr/>
          <p:nvPr userDrawn="1"/>
        </p:nvSpPr>
        <p:spPr>
          <a:xfrm>
            <a:off x="10998925" y="2201246"/>
            <a:ext cx="989656" cy="1009853"/>
          </a:xfrm>
          <a:prstGeom prst="rect">
            <a:avLst/>
          </a:prstGeom>
          <a:solidFill>
            <a:srgbClr val="72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11">
            <a:extLst>
              <a:ext uri="{FF2B5EF4-FFF2-40B4-BE49-F238E27FC236}">
                <a16:creationId xmlns:a16="http://schemas.microsoft.com/office/drawing/2014/main" id="{2DAC763D-35B4-D94F-991C-53FB20BFBCD2}"/>
              </a:ext>
            </a:extLst>
          </p:cNvPr>
          <p:cNvSpPr>
            <a:spLocks noGrp="1"/>
          </p:cNvSpPr>
          <p:nvPr>
            <p:ph type="pic" sz="quarter" idx="10"/>
          </p:nvPr>
        </p:nvSpPr>
        <p:spPr>
          <a:xfrm>
            <a:off x="9493851" y="4186448"/>
            <a:ext cx="2694915" cy="2671552"/>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4047333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ch bild med mönster 4">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119782" y="90087"/>
            <a:ext cx="3388945" cy="34267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9510037" y="1731792"/>
            <a:ext cx="836672" cy="836672"/>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7846462" y="5160475"/>
            <a:ext cx="1663575" cy="1697525"/>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a:extLst>
              <a:ext uri="{FF2B5EF4-FFF2-40B4-BE49-F238E27FC236}">
                <a16:creationId xmlns:a16="http://schemas.microsoft.com/office/drawing/2014/main" id="{0F8CDA74-96A5-A641-B00B-1B55A4AE1B37}"/>
              </a:ext>
              <a:ext uri="{C183D7F6-B498-43B3-948B-1728B52AA6E4}">
                <adec:decorative xmlns:adec="http://schemas.microsoft.com/office/drawing/2017/decorative" val="1"/>
              </a:ext>
            </a:extLst>
          </p:cNvPr>
          <p:cNvSpPr/>
          <p:nvPr userDrawn="1"/>
        </p:nvSpPr>
        <p:spPr>
          <a:xfrm>
            <a:off x="6765861" y="4061125"/>
            <a:ext cx="1077363" cy="1099350"/>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11">
            <a:extLst>
              <a:ext uri="{FF2B5EF4-FFF2-40B4-BE49-F238E27FC236}">
                <a16:creationId xmlns:a16="http://schemas.microsoft.com/office/drawing/2014/main" id="{2DAC763D-35B4-D94F-991C-53FB20BFBCD2}"/>
              </a:ext>
            </a:extLst>
          </p:cNvPr>
          <p:cNvSpPr>
            <a:spLocks noGrp="1"/>
          </p:cNvSpPr>
          <p:nvPr>
            <p:ph type="pic" sz="quarter" idx="10"/>
          </p:nvPr>
        </p:nvSpPr>
        <p:spPr>
          <a:xfrm>
            <a:off x="9510037" y="2568464"/>
            <a:ext cx="2694915" cy="2592011"/>
          </a:xfrm>
        </p:spPr>
        <p:txBody>
          <a:bodyPr/>
          <a:lstStyle>
            <a:lvl1pPr marL="0" indent="0">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253656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Text och bild med mönster 5">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029609" y="1595672"/>
            <a:ext cx="4831398" cy="4683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sv-SE" dirty="0"/>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10261349" y="1"/>
            <a:ext cx="1595672" cy="1595672"/>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9571022" y="4237022"/>
            <a:ext cx="2620979" cy="2620979"/>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4055170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ch bild med mönster 6">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865068" y="543124"/>
            <a:ext cx="5326932" cy="51365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478466" y="5164057"/>
            <a:ext cx="1702652" cy="1693943"/>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8F8ED18B-6F59-9B4B-8D19-236A9DA5CBE9}"/>
              </a:ext>
              <a:ext uri="{C183D7F6-B498-43B3-948B-1728B52AA6E4}">
                <adec:decorative xmlns:adec="http://schemas.microsoft.com/office/drawing/2017/decorative" val="1"/>
              </a:ext>
            </a:extLst>
          </p:cNvPr>
          <p:cNvSpPr/>
          <p:nvPr userDrawn="1"/>
        </p:nvSpPr>
        <p:spPr>
          <a:xfrm>
            <a:off x="6169981" y="-32371"/>
            <a:ext cx="2539844" cy="2551905"/>
          </a:xfrm>
          <a:prstGeom prst="rect">
            <a:avLst/>
          </a:prstGeom>
          <a:solidFill>
            <a:srgbClr val="124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353391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tra text med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6623406"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6623406"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ktangel 4">
            <a:extLst>
              <a:ext uri="{FF2B5EF4-FFF2-40B4-BE49-F238E27FC236}">
                <a16:creationId xmlns:a16="http://schemas.microsoft.com/office/drawing/2014/main" id="{7D4D8DBF-8444-804B-958C-8A5752B5EEC7}"/>
              </a:ext>
              <a:ext uri="{C183D7F6-B498-43B3-948B-1728B52AA6E4}">
                <adec:decorative xmlns:adec="http://schemas.microsoft.com/office/drawing/2017/decorative" val="1"/>
              </a:ext>
            </a:extLst>
          </p:cNvPr>
          <p:cNvSpPr/>
          <p:nvPr userDrawn="1"/>
        </p:nvSpPr>
        <p:spPr>
          <a:xfrm>
            <a:off x="7939044" y="5482535"/>
            <a:ext cx="1375874" cy="1375874"/>
          </a:xfrm>
          <a:prstGeom prst="rect">
            <a:avLst/>
          </a:prstGeom>
          <a:solidFill>
            <a:srgbClr val="EABE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CBECD36E-DD4B-E344-8D02-17076226E5A6}"/>
              </a:ext>
              <a:ext uri="{C183D7F6-B498-43B3-948B-1728B52AA6E4}">
                <adec:decorative xmlns:adec="http://schemas.microsoft.com/office/drawing/2017/decorative" val="1"/>
              </a:ext>
            </a:extLst>
          </p:cNvPr>
          <p:cNvSpPr/>
          <p:nvPr userDrawn="1"/>
        </p:nvSpPr>
        <p:spPr>
          <a:xfrm>
            <a:off x="9314917" y="2605451"/>
            <a:ext cx="2877084" cy="2877084"/>
          </a:xfrm>
          <a:prstGeom prst="rect">
            <a:avLst/>
          </a:prstGeom>
          <a:solidFill>
            <a:srgbClr val="72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 name="Platshållare för bild 10">
            <a:extLst>
              <a:ext uri="{FF2B5EF4-FFF2-40B4-BE49-F238E27FC236}">
                <a16:creationId xmlns:a16="http://schemas.microsoft.com/office/drawing/2014/main" id="{7A1B5B9E-0DAE-8247-8A6C-E1AFEB21F98B}"/>
              </a:ext>
            </a:extLst>
          </p:cNvPr>
          <p:cNvSpPr>
            <a:spLocks noGrp="1"/>
          </p:cNvSpPr>
          <p:nvPr>
            <p:ph type="pic" sz="quarter" idx="10"/>
          </p:nvPr>
        </p:nvSpPr>
        <p:spPr>
          <a:xfrm>
            <a:off x="7509135" y="452927"/>
            <a:ext cx="3611562" cy="3611563"/>
          </a:xfrm>
        </p:spPr>
        <p:txBody>
          <a:bodyPr/>
          <a:lstStyle/>
          <a:p>
            <a:r>
              <a:rPr lang="sv-SE"/>
              <a:t>Klicka på ikonen för att lägga till en bild</a:t>
            </a:r>
          </a:p>
        </p:txBody>
      </p:sp>
    </p:spTree>
    <p:extLst>
      <p:ext uri="{BB962C8B-B14F-4D97-AF65-F5344CB8AC3E}">
        <p14:creationId xmlns:p14="http://schemas.microsoft.com/office/powerpoint/2010/main" val="28759272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text med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6623406"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6623406"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ktangel 4">
            <a:extLst>
              <a:ext uri="{FF2B5EF4-FFF2-40B4-BE49-F238E27FC236}">
                <a16:creationId xmlns:a16="http://schemas.microsoft.com/office/drawing/2014/main" id="{7D4D8DBF-8444-804B-958C-8A5752B5EEC7}"/>
              </a:ext>
              <a:ext uri="{C183D7F6-B498-43B3-948B-1728B52AA6E4}">
                <adec:decorative xmlns:adec="http://schemas.microsoft.com/office/drawing/2017/decorative" val="1"/>
              </a:ext>
            </a:extLst>
          </p:cNvPr>
          <p:cNvSpPr/>
          <p:nvPr userDrawn="1"/>
        </p:nvSpPr>
        <p:spPr>
          <a:xfrm>
            <a:off x="7973677" y="457200"/>
            <a:ext cx="1153231" cy="1153231"/>
          </a:xfrm>
          <a:prstGeom prst="rect">
            <a:avLst/>
          </a:prstGeom>
          <a:solidFill>
            <a:srgbClr val="F9E0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CBECD36E-DD4B-E344-8D02-17076226E5A6}"/>
              </a:ext>
              <a:ext uri="{C183D7F6-B498-43B3-948B-1728B52AA6E4}">
                <adec:decorative xmlns:adec="http://schemas.microsoft.com/office/drawing/2017/decorative" val="1"/>
              </a:ext>
            </a:extLst>
          </p:cNvPr>
          <p:cNvSpPr/>
          <p:nvPr userDrawn="1"/>
        </p:nvSpPr>
        <p:spPr>
          <a:xfrm>
            <a:off x="7597663" y="4311353"/>
            <a:ext cx="2546647" cy="2546647"/>
          </a:xfrm>
          <a:prstGeom prst="rect">
            <a:avLst/>
          </a:prstGeom>
          <a:solidFill>
            <a:srgbClr val="6299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Platshållare för bild 7">
            <a:extLst>
              <a:ext uri="{FF2B5EF4-FFF2-40B4-BE49-F238E27FC236}">
                <a16:creationId xmlns:a16="http://schemas.microsoft.com/office/drawing/2014/main" id="{EBEE1651-5104-0C49-B498-D2207B4C16CD}"/>
              </a:ext>
            </a:extLst>
          </p:cNvPr>
          <p:cNvSpPr>
            <a:spLocks noGrp="1"/>
          </p:cNvSpPr>
          <p:nvPr>
            <p:ph type="pic" sz="quarter" idx="10"/>
          </p:nvPr>
        </p:nvSpPr>
        <p:spPr>
          <a:xfrm>
            <a:off x="9126538" y="1609725"/>
            <a:ext cx="3065462" cy="3141663"/>
          </a:xfrm>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246799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Text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092982" y="457201"/>
            <a:ext cx="5622201" cy="59254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Tree>
    <p:extLst>
      <p:ext uri="{BB962C8B-B14F-4D97-AF65-F5344CB8AC3E}">
        <p14:creationId xmlns:p14="http://schemas.microsoft.com/office/powerpoint/2010/main" val="35122566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Utfallande bild">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Tree>
    <p:extLst>
      <p:ext uri="{BB962C8B-B14F-4D97-AF65-F5344CB8AC3E}">
        <p14:creationId xmlns:p14="http://schemas.microsoft.com/office/powerpoint/2010/main" val="3474629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54F6FA-2C7A-0F40-A68F-8B6D535642C5}"/>
              </a:ext>
            </a:extLst>
          </p:cNvPr>
          <p:cNvSpPr>
            <a:spLocks noGrp="1"/>
          </p:cNvSpPr>
          <p:nvPr>
            <p:ph type="title"/>
          </p:nvPr>
        </p:nvSpPr>
        <p:spPr>
          <a:xfrm>
            <a:off x="968720" y="516048"/>
            <a:ext cx="10385079" cy="5269116"/>
          </a:xfrm>
        </p:spPr>
        <p:txBody>
          <a:bodyPr/>
          <a:lstStyle>
            <a:lvl1pPr algn="ctr">
              <a:defRPr/>
            </a:lvl1pPr>
          </a:lstStyle>
          <a:p>
            <a:r>
              <a:rPr lang="sv-SE"/>
              <a:t>Klicka här för att ändra mall för rubrikformat</a:t>
            </a:r>
          </a:p>
        </p:txBody>
      </p:sp>
    </p:spTree>
    <p:extLst>
      <p:ext uri="{BB962C8B-B14F-4D97-AF65-F5344CB8AC3E}">
        <p14:creationId xmlns:p14="http://schemas.microsoft.com/office/powerpoint/2010/main" val="64051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tartsida 2">
    <p:bg>
      <p:bgPr>
        <a:solidFill>
          <a:srgbClr val="F8F7F7"/>
        </a:solidFill>
        <a:effectLst/>
      </p:bgPr>
    </p:bg>
    <p:spTree>
      <p:nvGrpSpPr>
        <p:cNvPr id="1" name=""/>
        <p:cNvGrpSpPr/>
        <p:nvPr/>
      </p:nvGrpSpPr>
      <p:grpSpPr>
        <a:xfrm>
          <a:off x="0" y="0"/>
          <a:ext cx="0" cy="0"/>
          <a:chOff x="0" y="0"/>
          <a:chExt cx="0" cy="0"/>
        </a:xfrm>
      </p:grpSpPr>
      <p:sp>
        <p:nvSpPr>
          <p:cNvPr id="14" name="Rektangel 13">
            <a:extLst>
              <a:ext uri="{FF2B5EF4-FFF2-40B4-BE49-F238E27FC236}">
                <a16:creationId xmlns:a16="http://schemas.microsoft.com/office/drawing/2014/main" id="{34E60E6F-E48C-8649-8FBF-B9F4EC38AEBD}"/>
              </a:ext>
              <a:ext uri="{C183D7F6-B498-43B3-948B-1728B52AA6E4}">
                <adec:decorative xmlns:adec="http://schemas.microsoft.com/office/drawing/2017/decorative" val="1"/>
              </a:ext>
            </a:extLst>
          </p:cNvPr>
          <p:cNvSpPr/>
          <p:nvPr userDrawn="1"/>
        </p:nvSpPr>
        <p:spPr>
          <a:xfrm>
            <a:off x="7157360" y="2576471"/>
            <a:ext cx="941011" cy="941011"/>
          </a:xfrm>
          <a:prstGeom prst="rect">
            <a:avLst/>
          </a:prstGeom>
          <a:solidFill>
            <a:srgbClr val="00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2465B3A2-FA99-B048-8364-C9B6EE7AF2CA}"/>
              </a:ext>
              <a:ext uri="{C183D7F6-B498-43B3-948B-1728B52AA6E4}">
                <adec:decorative xmlns:adec="http://schemas.microsoft.com/office/drawing/2017/decorative" val="1"/>
              </a:ext>
            </a:extLst>
          </p:cNvPr>
          <p:cNvSpPr/>
          <p:nvPr userDrawn="1"/>
        </p:nvSpPr>
        <p:spPr>
          <a:xfrm>
            <a:off x="-25637" y="731217"/>
            <a:ext cx="6251293" cy="37179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6" name="Rektangel 15">
            <a:extLst>
              <a:ext uri="{FF2B5EF4-FFF2-40B4-BE49-F238E27FC236}">
                <a16:creationId xmlns:a16="http://schemas.microsoft.com/office/drawing/2014/main" id="{7BAFA08D-D8ED-9E43-9149-F165AFF23E2D}"/>
              </a:ext>
              <a:ext uri="{C183D7F6-B498-43B3-948B-1728B52AA6E4}">
                <adec:decorative xmlns:adec="http://schemas.microsoft.com/office/drawing/2017/decorative" val="1"/>
              </a:ext>
            </a:extLst>
          </p:cNvPr>
          <p:cNvSpPr/>
          <p:nvPr userDrawn="1"/>
        </p:nvSpPr>
        <p:spPr>
          <a:xfrm>
            <a:off x="5293952" y="3517482"/>
            <a:ext cx="1863408" cy="1863408"/>
          </a:xfrm>
          <a:prstGeom prst="rect">
            <a:avLst/>
          </a:prstGeom>
          <a:solidFill>
            <a:srgbClr val="8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432151" y="1036705"/>
            <a:ext cx="5271531" cy="1257144"/>
          </a:xfrm>
        </p:spPr>
        <p:txBody>
          <a:bodyPr anchor="b">
            <a:normAutofit/>
          </a:bodyPr>
          <a:lstStyle>
            <a:lvl1pPr algn="l">
              <a:defRPr sz="4000"/>
            </a:lvl1pPr>
          </a:lstStyle>
          <a:p>
            <a:r>
              <a:rPr lang="sv-SE" dirty="0"/>
              <a:t>Välkomna till Svenska ESF-rådet</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432152" y="2457360"/>
            <a:ext cx="5271530" cy="58921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sv-SE" dirty="0"/>
          </a:p>
        </p:txBody>
      </p:sp>
      <p:sp>
        <p:nvSpPr>
          <p:cNvPr id="12" name="Platshållare för text 10">
            <a:extLst>
              <a:ext uri="{FF2B5EF4-FFF2-40B4-BE49-F238E27FC236}">
                <a16:creationId xmlns:a16="http://schemas.microsoft.com/office/drawing/2014/main" id="{21301CA2-F276-B14A-B0EA-CD7F6DD8D436}"/>
              </a:ext>
            </a:extLst>
          </p:cNvPr>
          <p:cNvSpPr>
            <a:spLocks noGrp="1"/>
          </p:cNvSpPr>
          <p:nvPr>
            <p:ph type="body" sz="quarter" idx="10" hasCustomPrompt="1"/>
          </p:nvPr>
        </p:nvSpPr>
        <p:spPr>
          <a:xfrm>
            <a:off x="432151" y="3811425"/>
            <a:ext cx="5271737" cy="344031"/>
          </a:xfrm>
        </p:spPr>
        <p:txBody>
          <a:bodyPr/>
          <a:lstStyle>
            <a:lvl1pPr marL="0" indent="0">
              <a:buNone/>
              <a:defRPr sz="1400"/>
            </a:lvl1pPr>
          </a:lstStyle>
          <a:p>
            <a:r>
              <a:rPr lang="sv-SE" dirty="0"/>
              <a:t>Skapare och </a:t>
            </a:r>
            <a:r>
              <a:rPr lang="sv-SE" dirty="0" err="1"/>
              <a:t>dqatum</a:t>
            </a:r>
            <a:endParaRPr lang="sv-SE" dirty="0"/>
          </a:p>
        </p:txBody>
      </p:sp>
      <p:pic>
        <p:nvPicPr>
          <p:cNvPr id="13" name="Bildobjekt 12" descr="Svenska ESF-rådets logotyp">
            <a:extLst>
              <a:ext uri="{FF2B5EF4-FFF2-40B4-BE49-F238E27FC236}">
                <a16:creationId xmlns:a16="http://schemas.microsoft.com/office/drawing/2014/main" id="{96A5E59D-08E1-B244-8AE3-D5A2C25C5BB5}"/>
              </a:ext>
            </a:extLst>
          </p:cNvPr>
          <p:cNvPicPr>
            <a:picLocks noChangeAspect="1"/>
          </p:cNvPicPr>
          <p:nvPr userDrawn="1"/>
        </p:nvPicPr>
        <p:blipFill>
          <a:blip r:embed="rId2"/>
          <a:stretch>
            <a:fillRect/>
          </a:stretch>
        </p:blipFill>
        <p:spPr>
          <a:xfrm>
            <a:off x="9314916" y="5776393"/>
            <a:ext cx="2375731" cy="648319"/>
          </a:xfrm>
          <a:prstGeom prst="rect">
            <a:avLst/>
          </a:prstGeom>
        </p:spPr>
      </p:pic>
      <p:pic>
        <p:nvPicPr>
          <p:cNvPr id="4" name="Bildobjekt 3" descr="Medfinansieras av Europeiska unionen">
            <a:extLst>
              <a:ext uri="{FF2B5EF4-FFF2-40B4-BE49-F238E27FC236}">
                <a16:creationId xmlns:a16="http://schemas.microsoft.com/office/drawing/2014/main" id="{C5B995C1-10AA-1A58-1B1C-6119AAF0DF0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04422" y="433288"/>
            <a:ext cx="3377967" cy="718070"/>
          </a:xfrm>
          <a:prstGeom prst="rect">
            <a:avLst/>
          </a:prstGeom>
        </p:spPr>
      </p:pic>
    </p:spTree>
    <p:extLst>
      <p:ext uri="{BB962C8B-B14F-4D97-AF65-F5344CB8AC3E}">
        <p14:creationId xmlns:p14="http://schemas.microsoft.com/office/powerpoint/2010/main" val="3378445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Tom sida">
    <p:bg>
      <p:bgPr>
        <a:solidFill>
          <a:srgbClr val="F8F7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8077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373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D8A7346-07D7-4616-83EE-89A103ECCAEB}" type="datetime1">
              <a:rPr lang="en-US"/>
              <a:pPr>
                <a:defRPr/>
              </a:pPr>
              <a:t>12/2/2024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2411C9D4-B204-4E24-A3C5-B8A5FD6BB16B}" type="slidenum">
              <a:rPr lang="en-GB" altLang="en-US"/>
              <a:pPr/>
              <a:t>‹#›</a:t>
            </a:fld>
            <a:endParaRPr lang="en-GB" altLang="en-US"/>
          </a:p>
        </p:txBody>
      </p:sp>
    </p:spTree>
    <p:extLst>
      <p:ext uri="{BB962C8B-B14F-4D97-AF65-F5344CB8AC3E}">
        <p14:creationId xmlns:p14="http://schemas.microsoft.com/office/powerpoint/2010/main" val="17495565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E9B190-3F76-4A60-9AF5-16AD8778D702}" type="datetime1">
              <a:rPr lang="en-US"/>
              <a:pPr>
                <a:defRPr/>
              </a:pPr>
              <a:t>12/2/2024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3E80823F-8609-4F6C-A54E-689E65313715}" type="slidenum">
              <a:rPr lang="en-GB" altLang="en-US"/>
              <a:pPr/>
              <a:t>‹#›</a:t>
            </a:fld>
            <a:endParaRPr lang="en-GB" altLang="en-US"/>
          </a:p>
        </p:txBody>
      </p:sp>
    </p:spTree>
    <p:extLst>
      <p:ext uri="{BB962C8B-B14F-4D97-AF65-F5344CB8AC3E}">
        <p14:creationId xmlns:p14="http://schemas.microsoft.com/office/powerpoint/2010/main" val="3763710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387600"/>
            <a:ext cx="53848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0B7EBC1-0259-47E3-8056-A73603CE908B}" type="datetime1">
              <a:rPr lang="en-US"/>
              <a:pPr>
                <a:defRPr/>
              </a:pPr>
              <a:t>12/2/2024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362A081A-BEDE-4175-889F-48B935ED1C61}" type="slidenum">
              <a:rPr lang="en-GB" altLang="en-US"/>
              <a:pPr/>
              <a:t>‹#›</a:t>
            </a:fld>
            <a:endParaRPr lang="en-GB" altLang="en-US"/>
          </a:p>
        </p:txBody>
      </p:sp>
    </p:spTree>
    <p:extLst>
      <p:ext uri="{BB962C8B-B14F-4D97-AF65-F5344CB8AC3E}">
        <p14:creationId xmlns:p14="http://schemas.microsoft.com/office/powerpoint/2010/main" val="1709829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1A1F4347-1278-4B1C-B7EF-8DADFFBCEC6C}" type="datetime1">
              <a:rPr lang="en-US"/>
              <a:pPr>
                <a:defRPr/>
              </a:pPr>
              <a:t>12/2/2024</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553162CA-8DDA-4385-8BB0-05CCC63D2AB1}" type="slidenum">
              <a:rPr lang="en-GB" altLang="en-US"/>
              <a:pPr/>
              <a:t>‹#›</a:t>
            </a:fld>
            <a:endParaRPr lang="en-GB" altLang="en-US"/>
          </a:p>
        </p:txBody>
      </p:sp>
    </p:spTree>
    <p:extLst>
      <p:ext uri="{BB962C8B-B14F-4D97-AF65-F5344CB8AC3E}">
        <p14:creationId xmlns:p14="http://schemas.microsoft.com/office/powerpoint/2010/main" val="426819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807EA7B-2EF8-4359-9012-17B01BAD3D1E}" type="datetime1">
              <a:rPr lang="en-US"/>
              <a:pPr>
                <a:defRPr/>
              </a:pPr>
              <a:t>12/2/2024</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89DD1BF3-1C9F-4EA1-AE8A-74C18B402B8A}" type="slidenum">
              <a:rPr lang="en-GB" altLang="en-US"/>
              <a:pPr/>
              <a:t>‹#›</a:t>
            </a:fld>
            <a:endParaRPr lang="en-GB" altLang="en-US"/>
          </a:p>
        </p:txBody>
      </p:sp>
    </p:spTree>
    <p:extLst>
      <p:ext uri="{BB962C8B-B14F-4D97-AF65-F5344CB8AC3E}">
        <p14:creationId xmlns:p14="http://schemas.microsoft.com/office/powerpoint/2010/main" val="18697471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B1DBD40-F84F-4D1D-A6F2-265C31DF45A3}" type="datetime1">
              <a:rPr lang="en-US"/>
              <a:pPr>
                <a:defRPr/>
              </a:pPr>
              <a:t>12/2/2024</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065780A1-563B-42DA-9EDA-97366FACA684}" type="slidenum">
              <a:rPr lang="en-GB" altLang="en-US"/>
              <a:pPr/>
              <a:t>‹#›</a:t>
            </a:fld>
            <a:endParaRPr lang="en-GB" altLang="en-US"/>
          </a:p>
        </p:txBody>
      </p:sp>
    </p:spTree>
    <p:extLst>
      <p:ext uri="{BB962C8B-B14F-4D97-AF65-F5344CB8AC3E}">
        <p14:creationId xmlns:p14="http://schemas.microsoft.com/office/powerpoint/2010/main" val="22996344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5A7772C-D2B6-4F9E-9526-2E38F5441918}" type="datetime1">
              <a:rPr lang="en-US"/>
              <a:pPr>
                <a:defRPr/>
              </a:pPr>
              <a:t>12/2/2024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E828A6AE-42CE-47C4-A6CF-4750BC66FAA6}" type="slidenum">
              <a:rPr lang="en-GB" altLang="en-US"/>
              <a:pPr/>
              <a:t>‹#›</a:t>
            </a:fld>
            <a:endParaRPr lang="en-GB" altLang="en-US"/>
          </a:p>
        </p:txBody>
      </p:sp>
    </p:spTree>
    <p:extLst>
      <p:ext uri="{BB962C8B-B14F-4D97-AF65-F5344CB8AC3E}">
        <p14:creationId xmlns:p14="http://schemas.microsoft.com/office/powerpoint/2010/main" val="7868836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2B134C4-CCE6-485C-9FCB-987CD206909F}" type="datetime1">
              <a:rPr lang="en-US"/>
              <a:pPr>
                <a:defRPr/>
              </a:pPr>
              <a:t>12/2/2024</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1360BF5C-480D-48E8-86E9-CB8D83BE07E9}" type="slidenum">
              <a:rPr lang="en-GB" altLang="en-US"/>
              <a:pPr/>
              <a:t>‹#›</a:t>
            </a:fld>
            <a:endParaRPr lang="en-GB" altLang="en-US"/>
          </a:p>
        </p:txBody>
      </p:sp>
    </p:spTree>
    <p:extLst>
      <p:ext uri="{BB962C8B-B14F-4D97-AF65-F5344CB8AC3E}">
        <p14:creationId xmlns:p14="http://schemas.microsoft.com/office/powerpoint/2010/main" val="291723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 Blå">
    <p:bg>
      <p:bgPr>
        <a:solidFill>
          <a:srgbClr val="A9D1D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648"/>
            <a:ext cx="6516998"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2400" y="2961907"/>
            <a:ext cx="6516998"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9" name="Bildobjekt 8">
            <a:extLst>
              <a:ext uri="{FF2B5EF4-FFF2-40B4-BE49-F238E27FC236}">
                <a16:creationId xmlns:a16="http://schemas.microsoft.com/office/drawing/2014/main" id="{EF16A05F-22AB-9E4F-B3C8-1B6E31C36D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9"/>
            <a:ext cx="4295196" cy="4612740"/>
          </a:xfrm>
          <a:prstGeom prst="rect">
            <a:avLst/>
          </a:prstGeom>
        </p:spPr>
      </p:pic>
    </p:spTree>
    <p:extLst>
      <p:ext uri="{BB962C8B-B14F-4D97-AF65-F5344CB8AC3E}">
        <p14:creationId xmlns:p14="http://schemas.microsoft.com/office/powerpoint/2010/main" val="3420513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50E6347-025E-4C3E-AD27-C30BED8A86D4}" type="datetime1">
              <a:rPr lang="en-US"/>
              <a:pPr>
                <a:defRPr/>
              </a:pPr>
              <a:t>12/2/2024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D83368C2-A372-417D-B48E-84DAE32B958C}" type="slidenum">
              <a:rPr lang="en-GB" altLang="en-US"/>
              <a:pPr/>
              <a:t>‹#›</a:t>
            </a:fld>
            <a:endParaRPr lang="en-GB" altLang="en-US"/>
          </a:p>
        </p:txBody>
      </p:sp>
    </p:spTree>
    <p:extLst>
      <p:ext uri="{BB962C8B-B14F-4D97-AF65-F5344CB8AC3E}">
        <p14:creationId xmlns:p14="http://schemas.microsoft.com/office/powerpoint/2010/main" val="16385879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51900" y="1268413"/>
            <a:ext cx="2745317" cy="47529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1" y="1268413"/>
            <a:ext cx="8039100" cy="4752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F9DB381-E28F-400E-93F3-C0DCD7060388}" type="datetime1">
              <a:rPr lang="en-US"/>
              <a:pPr>
                <a:defRPr/>
              </a:pPr>
              <a:t>12/2/2024</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9C429AC5-D92A-4C35-8B5D-E58ED19031E9}" type="slidenum">
              <a:rPr lang="en-GB" altLang="en-US"/>
              <a:pPr/>
              <a:t>‹#›</a:t>
            </a:fld>
            <a:endParaRPr lang="en-GB" altLang="en-US"/>
          </a:p>
        </p:txBody>
      </p:sp>
    </p:spTree>
    <p:extLst>
      <p:ext uri="{BB962C8B-B14F-4D97-AF65-F5344CB8AC3E}">
        <p14:creationId xmlns:p14="http://schemas.microsoft.com/office/powerpoint/2010/main" val="3265401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7" y="3175"/>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1" y="6669089"/>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p>
        </p:txBody>
      </p:sp>
      <p:sp>
        <p:nvSpPr>
          <p:cNvPr id="2" name="Title 1"/>
          <p:cNvSpPr>
            <a:spLocks noGrp="1"/>
          </p:cNvSpPr>
          <p:nvPr>
            <p:ph type="title"/>
          </p:nvPr>
        </p:nvSpPr>
        <p:spPr>
          <a:xfrm>
            <a:off x="624417" y="1556272"/>
            <a:ext cx="10972800" cy="936625"/>
          </a:xfrm>
        </p:spPr>
        <p:txBody>
          <a:bodyPr/>
          <a:lstStyle/>
          <a:p>
            <a:r>
              <a:rPr lang="en-US" dirty="0"/>
              <a:t>Click to edit Master title style</a:t>
            </a:r>
            <a:endParaRPr lang="en-GB" dirty="0"/>
          </a:p>
        </p:txBody>
      </p:sp>
      <p:sp>
        <p:nvSpPr>
          <p:cNvPr id="10" name="Content Placeholder 2"/>
          <p:cNvSpPr>
            <a:spLocks noGrp="1"/>
          </p:cNvSpPr>
          <p:nvPr>
            <p:ph idx="1"/>
          </p:nvPr>
        </p:nvSpPr>
        <p:spPr>
          <a:xfrm>
            <a:off x="609600" y="2564904"/>
            <a:ext cx="10972800" cy="3633788"/>
          </a:xfr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a:t>Click to edit Master text styles</a:t>
            </a:r>
          </a:p>
          <a:p>
            <a:pPr lvl="1"/>
            <a:r>
              <a:rPr lang="en-US" dirty="0"/>
              <a:t>Second level</a:t>
            </a:r>
          </a:p>
          <a:p>
            <a:pPr lvl="2"/>
            <a:r>
              <a:rPr lang="en-US" dirty="0"/>
              <a:t>Third level</a:t>
            </a:r>
          </a:p>
        </p:txBody>
      </p:sp>
      <p:sp>
        <p:nvSpPr>
          <p:cNvPr id="7" name="Rectangle 4"/>
          <p:cNvSpPr>
            <a:spLocks noGrp="1" noChangeArrowheads="1"/>
          </p:cNvSpPr>
          <p:nvPr>
            <p:ph type="dt" sz="half" idx="10"/>
          </p:nvPr>
        </p:nvSpPr>
        <p:spPr/>
        <p:txBody>
          <a:bodyPr/>
          <a:lstStyle>
            <a:lvl1pPr>
              <a:defRPr/>
            </a:lvl1pPr>
          </a:lstStyle>
          <a:p>
            <a:pPr>
              <a:defRPr/>
            </a:pPr>
            <a:fld id="{E5158969-6A48-406F-9D9B-75369C24EEC4}" type="datetime1">
              <a:rPr lang="en-US"/>
              <a:pPr>
                <a:defRPr/>
              </a:pPr>
              <a:t>12/2/2024</a:t>
            </a:fld>
            <a:endParaRPr lang="en-GB"/>
          </a:p>
        </p:txBody>
      </p:sp>
      <p:sp>
        <p:nvSpPr>
          <p:cNvPr id="8" name="Rectangle 5"/>
          <p:cNvSpPr>
            <a:spLocks noGrp="1" noChangeArrowheads="1"/>
          </p:cNvSpPr>
          <p:nvPr>
            <p:ph type="ftr" sz="quarter" idx="11"/>
          </p:nvPr>
        </p:nvSpPr>
        <p:spPr>
          <a:xfrm>
            <a:off x="4165600" y="6237289"/>
            <a:ext cx="3860800" cy="484187"/>
          </a:xfrm>
        </p:spPr>
        <p:txBody>
          <a:bodyPr/>
          <a:lstStyle>
            <a:lvl1pPr>
              <a:defRPr/>
            </a:lvl1pPr>
          </a:lstStyle>
          <a:p>
            <a:pPr>
              <a:defRPr/>
            </a:pPr>
            <a:endParaRPr lang="en-GB"/>
          </a:p>
        </p:txBody>
      </p:sp>
      <p:sp>
        <p:nvSpPr>
          <p:cNvPr id="9" name="Rectangle 6"/>
          <p:cNvSpPr>
            <a:spLocks noGrp="1" noChangeArrowheads="1"/>
          </p:cNvSpPr>
          <p:nvPr>
            <p:ph type="sldNum" sz="quarter" idx="12"/>
          </p:nvPr>
        </p:nvSpPr>
        <p:spPr/>
        <p:txBody>
          <a:bodyPr/>
          <a:lstStyle>
            <a:lvl1pPr>
              <a:defRPr/>
            </a:lvl1pPr>
          </a:lstStyle>
          <a:p>
            <a:fld id="{26DEE9BD-EFD7-40EF-8B25-DA3DD093D1CB}" type="slidenum">
              <a:rPr lang="en-GB" altLang="en-US"/>
              <a:pPr/>
              <a:t>‹#›</a:t>
            </a:fld>
            <a:endParaRPr lang="en-GB" altLang="en-US"/>
          </a:p>
        </p:txBody>
      </p:sp>
    </p:spTree>
    <p:extLst>
      <p:ext uri="{BB962C8B-B14F-4D97-AF65-F5344CB8AC3E}">
        <p14:creationId xmlns:p14="http://schemas.microsoft.com/office/powerpoint/2010/main" val="1025758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Kapitelsida – Blå">
    <p:bg>
      <p:bgPr>
        <a:solidFill>
          <a:srgbClr val="A9D1D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648"/>
            <a:ext cx="6516998"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2400" y="2961907"/>
            <a:ext cx="6516998"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9" name="Bildobjekt 8">
            <a:extLst>
              <a:ext uri="{FF2B5EF4-FFF2-40B4-BE49-F238E27FC236}">
                <a16:creationId xmlns:a16="http://schemas.microsoft.com/office/drawing/2014/main" id="{EF16A05F-22AB-9E4F-B3C8-1B6E31C36D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9"/>
            <a:ext cx="4295196" cy="4612740"/>
          </a:xfrm>
          <a:prstGeom prst="rect">
            <a:avLst/>
          </a:prstGeom>
        </p:spPr>
      </p:pic>
    </p:spTree>
    <p:extLst>
      <p:ext uri="{BB962C8B-B14F-4D97-AF65-F5344CB8AC3E}">
        <p14:creationId xmlns:p14="http://schemas.microsoft.com/office/powerpoint/2010/main" val="24461965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46"/>
        <p:cNvGrpSpPr/>
        <p:nvPr/>
      </p:nvGrpSpPr>
      <p:grpSpPr>
        <a:xfrm>
          <a:off x="0" y="0"/>
          <a:ext cx="0" cy="0"/>
          <a:chOff x="0" y="0"/>
          <a:chExt cx="0" cy="0"/>
        </a:xfrm>
      </p:grpSpPr>
      <p:sp>
        <p:nvSpPr>
          <p:cNvPr id="47" name="Google Shape;47;p27"/>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48" name="Google Shape;48;p27"/>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9" name="Google Shape;49;p27"/>
          <p:cNvSpPr txBox="1">
            <a:spLocks noGrp="1"/>
          </p:cNvSpPr>
          <p:nvPr>
            <p:ph type="body" idx="1"/>
          </p:nvPr>
        </p:nvSpPr>
        <p:spPr>
          <a:xfrm>
            <a:off x="838198" y="1825626"/>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0" name="Google Shape;50;p27"/>
          <p:cNvSpPr txBox="1">
            <a:spLocks noGrp="1"/>
          </p:cNvSpPr>
          <p:nvPr>
            <p:ph type="body" idx="2"/>
          </p:nvPr>
        </p:nvSpPr>
        <p:spPr>
          <a:xfrm>
            <a:off x="4604979"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51" name="Google Shape;51;p27"/>
          <p:cNvSpPr txBox="1">
            <a:spLocks noGrp="1"/>
          </p:cNvSpPr>
          <p:nvPr>
            <p:ph type="body" idx="3"/>
          </p:nvPr>
        </p:nvSpPr>
        <p:spPr>
          <a:xfrm>
            <a:off x="8371761" y="1825625"/>
            <a:ext cx="3358489" cy="3763134"/>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52" name="Google Shape;52;p27"/>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620190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671993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2850943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3302592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39729664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extLst>
      <p:ext uri="{BB962C8B-B14F-4D97-AF65-F5344CB8AC3E}">
        <p14:creationId xmlns:p14="http://schemas.microsoft.com/office/powerpoint/2010/main" val="1758831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Kapitelsida – Grön">
    <p:bg>
      <p:bgPr>
        <a:solidFill>
          <a:srgbClr val="B7CF8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6" name="Bildobjekt 5">
            <a:extLst>
              <a:ext uri="{FF2B5EF4-FFF2-40B4-BE49-F238E27FC236}">
                <a16:creationId xmlns:a16="http://schemas.microsoft.com/office/drawing/2014/main" id="{A5308B08-3FA6-5A43-A747-111A29F6F4B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8"/>
            <a:ext cx="4295197" cy="4612741"/>
          </a:xfrm>
          <a:prstGeom prst="rect">
            <a:avLst/>
          </a:prstGeom>
        </p:spPr>
      </p:pic>
    </p:spTree>
    <p:extLst>
      <p:ext uri="{BB962C8B-B14F-4D97-AF65-F5344CB8AC3E}">
        <p14:creationId xmlns:p14="http://schemas.microsoft.com/office/powerpoint/2010/main" val="874772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extLst>
      <p:ext uri="{BB962C8B-B14F-4D97-AF65-F5344CB8AC3E}">
        <p14:creationId xmlns:p14="http://schemas.microsoft.com/office/powerpoint/2010/main" val="3254105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B955F9-F93D-0142-9C26-2979A20BF37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AAD9AFD-5900-A148-BB3D-E6455F70152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8B878B8-D730-A341-93FC-4A0215259E03}"/>
              </a:ext>
            </a:extLst>
          </p:cNvPr>
          <p:cNvSpPr>
            <a:spLocks noGrp="1"/>
          </p:cNvSpPr>
          <p:nvPr>
            <p:ph type="dt" sz="half" idx="10"/>
          </p:nvPr>
        </p:nvSpPr>
        <p:spPr/>
        <p:txBody>
          <a:bodyPr/>
          <a:lstStyle/>
          <a:p>
            <a:fld id="{5687F9AC-39E6-814C-90E0-977B1FFECF36}" type="datetimeFigureOut">
              <a:rPr lang="it-IT" smtClean="0"/>
              <a:t>02/12/2024</a:t>
            </a:fld>
            <a:endParaRPr lang="it-IT"/>
          </a:p>
        </p:txBody>
      </p:sp>
      <p:sp>
        <p:nvSpPr>
          <p:cNvPr id="5" name="Segnaposto piè di pagina 4">
            <a:extLst>
              <a:ext uri="{FF2B5EF4-FFF2-40B4-BE49-F238E27FC236}">
                <a16:creationId xmlns:a16="http://schemas.microsoft.com/office/drawing/2014/main" id="{731268E9-28D6-9B4F-8B32-41090E30CBD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D1A4EE7-FD22-604B-A6F0-FFED3083AF21}"/>
              </a:ext>
            </a:extLst>
          </p:cNvPr>
          <p:cNvSpPr>
            <a:spLocks noGrp="1"/>
          </p:cNvSpPr>
          <p:nvPr>
            <p:ph type="sldNum" sz="quarter" idx="12"/>
          </p:nvPr>
        </p:nvSpPr>
        <p:spPr/>
        <p:txBody>
          <a:bodyPr/>
          <a:lstStyle/>
          <a:p>
            <a:fld id="{FF64A158-8B80-6F4A-B444-B4ED86086927}" type="slidenum">
              <a:rPr lang="it-IT" smtClean="0"/>
              <a:t>‹#›</a:t>
            </a:fld>
            <a:endParaRPr lang="it-IT"/>
          </a:p>
        </p:txBody>
      </p:sp>
    </p:spTree>
    <p:extLst>
      <p:ext uri="{BB962C8B-B14F-4D97-AF65-F5344CB8AC3E}">
        <p14:creationId xmlns:p14="http://schemas.microsoft.com/office/powerpoint/2010/main" val="281266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6D2742-BCB7-7243-87F1-0FE7A7BC997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E0AE6D0B-5302-1545-B17F-A9B9F2656B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599E3F82-B8FA-814C-999D-80F9B9FBD83F}"/>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045AE4DF-4641-F84F-A492-FD8299D77F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577024F9-29A7-2F4D-B9C8-473B424A985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E1384D0-94BF-BE4E-98F6-1C895D73EBAD}"/>
              </a:ext>
            </a:extLst>
          </p:cNvPr>
          <p:cNvSpPr>
            <a:spLocks noGrp="1"/>
          </p:cNvSpPr>
          <p:nvPr>
            <p:ph type="dt" sz="half" idx="10"/>
          </p:nvPr>
        </p:nvSpPr>
        <p:spPr/>
        <p:txBody>
          <a:bodyPr/>
          <a:lstStyle/>
          <a:p>
            <a:fld id="{5687F9AC-39E6-814C-90E0-977B1FFECF36}" type="datetimeFigureOut">
              <a:rPr lang="it-IT" smtClean="0"/>
              <a:t>02/12/2024</a:t>
            </a:fld>
            <a:endParaRPr lang="it-IT"/>
          </a:p>
        </p:txBody>
      </p:sp>
      <p:sp>
        <p:nvSpPr>
          <p:cNvPr id="8" name="Segnaposto piè di pagina 7">
            <a:extLst>
              <a:ext uri="{FF2B5EF4-FFF2-40B4-BE49-F238E27FC236}">
                <a16:creationId xmlns:a16="http://schemas.microsoft.com/office/drawing/2014/main" id="{7FE1E635-29EB-5E4A-BB59-42370760FD7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D4F115A-BC6F-8341-98D9-651AD9456EE6}"/>
              </a:ext>
            </a:extLst>
          </p:cNvPr>
          <p:cNvSpPr>
            <a:spLocks noGrp="1"/>
          </p:cNvSpPr>
          <p:nvPr>
            <p:ph type="sldNum" sz="quarter" idx="12"/>
          </p:nvPr>
        </p:nvSpPr>
        <p:spPr/>
        <p:txBody>
          <a:bodyPr/>
          <a:lstStyle/>
          <a:p>
            <a:fld id="{FF64A158-8B80-6F4A-B444-B4ED86086927}" type="slidenum">
              <a:rPr lang="it-IT" smtClean="0"/>
              <a:t>‹#›</a:t>
            </a:fld>
            <a:endParaRPr lang="it-IT"/>
          </a:p>
        </p:txBody>
      </p:sp>
    </p:spTree>
    <p:extLst>
      <p:ext uri="{BB962C8B-B14F-4D97-AF65-F5344CB8AC3E}">
        <p14:creationId xmlns:p14="http://schemas.microsoft.com/office/powerpoint/2010/main" val="34662261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698859-EE91-214A-9C00-D9528E20029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35DBD76-F359-0241-A4F5-A3E346DB44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870FF01-6D28-4C4A-8AB6-DA6920DA9C09}"/>
              </a:ext>
            </a:extLst>
          </p:cNvPr>
          <p:cNvSpPr>
            <a:spLocks noGrp="1"/>
          </p:cNvSpPr>
          <p:nvPr>
            <p:ph type="dt" sz="half" idx="10"/>
          </p:nvPr>
        </p:nvSpPr>
        <p:spPr/>
        <p:txBody>
          <a:bodyPr/>
          <a:lstStyle/>
          <a:p>
            <a:fld id="{5687F9AC-39E6-814C-90E0-977B1FFECF36}" type="datetimeFigureOut">
              <a:rPr lang="it-IT" smtClean="0"/>
              <a:t>02/12/2024</a:t>
            </a:fld>
            <a:endParaRPr lang="it-IT"/>
          </a:p>
        </p:txBody>
      </p:sp>
      <p:sp>
        <p:nvSpPr>
          <p:cNvPr id="5" name="Segnaposto piè di pagina 4">
            <a:extLst>
              <a:ext uri="{FF2B5EF4-FFF2-40B4-BE49-F238E27FC236}">
                <a16:creationId xmlns:a16="http://schemas.microsoft.com/office/drawing/2014/main" id="{EA7376D6-483A-6A49-945A-3FF44ED2A7D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5C7A227-A7B1-2047-BA06-210B9B45C423}"/>
              </a:ext>
            </a:extLst>
          </p:cNvPr>
          <p:cNvSpPr>
            <a:spLocks noGrp="1"/>
          </p:cNvSpPr>
          <p:nvPr>
            <p:ph type="sldNum" sz="quarter" idx="12"/>
          </p:nvPr>
        </p:nvSpPr>
        <p:spPr/>
        <p:txBody>
          <a:bodyPr/>
          <a:lstStyle/>
          <a:p>
            <a:fld id="{FF64A158-8B80-6F4A-B444-B4ED86086927}" type="slidenum">
              <a:rPr lang="it-IT" smtClean="0"/>
              <a:t>‹#›</a:t>
            </a:fld>
            <a:endParaRPr lang="it-IT"/>
          </a:p>
        </p:txBody>
      </p:sp>
    </p:spTree>
    <p:extLst>
      <p:ext uri="{BB962C8B-B14F-4D97-AF65-F5344CB8AC3E}">
        <p14:creationId xmlns:p14="http://schemas.microsoft.com/office/powerpoint/2010/main" val="1642398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and Content with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Klicka för att redigera Master titel stil</a:t>
            </a:r>
          </a:p>
        </p:txBody>
      </p:sp>
      <p:sp>
        <p:nvSpPr>
          <p:cNvPr id="3" name="Content Placeholder 2"/>
          <p:cNvSpPr>
            <a:spLocks noGrp="1"/>
          </p:cNvSpPr>
          <p:nvPr>
            <p:ph idx="1"/>
          </p:nvPr>
        </p:nvSpPr>
        <p:spPr>
          <a:xfrm>
            <a:off x="768000" y="2016000"/>
            <a:ext cx="10752000" cy="4248000"/>
          </a:xfrm>
        </p:spPr>
        <p:txBody>
          <a:bodyPr/>
          <a:lstStyle>
            <a:lvl1pPr>
              <a:spcBef>
                <a:spcPts val="2400"/>
              </a:spcBef>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t>Klicka för att redigera malltextstilar</a:t>
            </a:r>
          </a:p>
          <a:p>
            <a:pPr lvl="1"/>
            <a:r>
              <a:t>Andra nivån</a:t>
            </a:r>
          </a:p>
          <a:p>
            <a:pPr lvl="2"/>
            <a:r>
              <a:t>Tredje nivån</a:t>
            </a:r>
          </a:p>
          <a:p>
            <a:pPr lvl="3"/>
            <a:r>
              <a:t>Fjärde nivån</a:t>
            </a:r>
          </a:p>
          <a:p>
            <a:pPr lvl="4"/>
            <a:r>
              <a:t>Femte nivån</a:t>
            </a:r>
          </a:p>
        </p:txBody>
      </p:sp>
      <p:sp>
        <p:nvSpPr>
          <p:cNvPr id="4" name="Date Placeholder 3"/>
          <p:cNvSpPr>
            <a:spLocks noGrp="1"/>
          </p:cNvSpPr>
          <p:nvPr>
            <p:ph type="dt" sz="half" idx="10"/>
          </p:nvPr>
        </p:nvSpPr>
        <p:spPr/>
        <p:txBody>
          <a:bodyPr/>
          <a:lstStyle/>
          <a:p>
            <a:fld id="{60E256A2-FBC7-4898-80C7-7817A4C76B82}" type="datetime1">
              <a:rPr lang="en-GB" smtClean="0"/>
              <a:t>02/12/2024</a:t>
            </a:fld>
            <a:endParaRPr lang="en-GB"/>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r>
              <a:t>Sida </a:t>
            </a:r>
            <a:fld id="{C26A69B5-200B-4E8E-9012-4EBB91306B1A}" type="slidenum">
              <a:rPr lang="en-GB" smtClean="0"/>
              <a:t>‹#›</a:t>
            </a:fld>
            <a:endParaRPr lang="en-GB"/>
          </a:p>
        </p:txBody>
      </p:sp>
      <p:sp>
        <p:nvSpPr>
          <p:cNvPr id="8" name="Text Placeholder 7"/>
          <p:cNvSpPr>
            <a:spLocks noGrp="1"/>
          </p:cNvSpPr>
          <p:nvPr>
            <p:ph type="body" sz="quarter" idx="13"/>
          </p:nvPr>
        </p:nvSpPr>
        <p:spPr>
          <a:xfrm>
            <a:off x="768000" y="1368000"/>
            <a:ext cx="10752667" cy="288000"/>
          </a:xfrm>
        </p:spPr>
        <p:txBody>
          <a:bodyPr>
            <a:noAutofit/>
          </a:bodyPr>
          <a:lstStyle>
            <a:lvl1pPr marL="0" indent="0">
              <a:buNone/>
              <a:defRPr sz="2200" b="1">
                <a:solidFill>
                  <a:schemeClr val="accent1"/>
                </a:solidFill>
              </a:defRPr>
            </a:lvl1pPr>
          </a:lstStyle>
          <a:p>
            <a:pPr lvl="0"/>
            <a:r>
              <a:t>Klicka för att redigera malltextstilar</a:t>
            </a:r>
          </a:p>
        </p:txBody>
      </p:sp>
      <p:sp>
        <p:nvSpPr>
          <p:cNvPr id="9" name="Text Placeholder 7"/>
          <p:cNvSpPr>
            <a:spLocks noGrp="1"/>
          </p:cNvSpPr>
          <p:nvPr>
            <p:ph type="body" sz="quarter" idx="14"/>
          </p:nvPr>
        </p:nvSpPr>
        <p:spPr>
          <a:xfrm>
            <a:off x="768000" y="1700840"/>
            <a:ext cx="10752667" cy="288000"/>
          </a:xfrm>
        </p:spPr>
        <p:txBody>
          <a:bodyPr/>
          <a:lstStyle>
            <a:lvl1pPr marL="0" indent="0">
              <a:buNone/>
              <a:defRPr b="1">
                <a:solidFill>
                  <a:srgbClr val="B5B900"/>
                </a:solidFill>
              </a:defRPr>
            </a:lvl1pPr>
          </a:lstStyle>
          <a:p>
            <a:pPr lvl="0"/>
            <a:r>
              <a:t>Klicka för att redigera malltextstilar</a:t>
            </a:r>
          </a:p>
        </p:txBody>
      </p:sp>
    </p:spTree>
    <p:extLst>
      <p:ext uri="{BB962C8B-B14F-4D97-AF65-F5344CB8AC3E}">
        <p14:creationId xmlns:p14="http://schemas.microsoft.com/office/powerpoint/2010/main" val="6944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Kapitelsida – Blå">
    <p:bg>
      <p:bgPr>
        <a:solidFill>
          <a:srgbClr val="A9D1DA"/>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648"/>
            <a:ext cx="6516998"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2400" y="2961907"/>
            <a:ext cx="6516998"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9" name="Bildobjekt 8">
            <a:extLst>
              <a:ext uri="{FF2B5EF4-FFF2-40B4-BE49-F238E27FC236}">
                <a16:creationId xmlns:a16="http://schemas.microsoft.com/office/drawing/2014/main" id="{EF16A05F-22AB-9E4F-B3C8-1B6E31C36D0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4" y="2245259"/>
            <a:ext cx="4295196" cy="4612740"/>
          </a:xfrm>
          <a:prstGeom prst="rect">
            <a:avLst/>
          </a:prstGeom>
        </p:spPr>
      </p:pic>
    </p:spTree>
    <p:extLst>
      <p:ext uri="{BB962C8B-B14F-4D97-AF65-F5344CB8AC3E}">
        <p14:creationId xmlns:p14="http://schemas.microsoft.com/office/powerpoint/2010/main" val="40398960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 name="Title 1"/>
          <p:cNvSpPr>
            <a:spLocks noGrp="1"/>
          </p:cNvSpPr>
          <p:nvPr>
            <p:ph type="ctrTitle"/>
          </p:nvPr>
        </p:nvSpPr>
        <p:spPr>
          <a:xfrm>
            <a:off x="3576917" y="2599765"/>
            <a:ext cx="7559656" cy="1542330"/>
          </a:xfrm>
        </p:spPr>
        <p:txBody>
          <a:bodyPr wrap="none" anchor="t">
            <a:noAutofit/>
          </a:bodyPr>
          <a:lstStyle>
            <a:lvl1pPr algn="l">
              <a:defRPr sz="4400" b="0">
                <a:solidFill>
                  <a:schemeClr val="bg1"/>
                </a:solidFill>
              </a:defRPr>
            </a:lvl1pPr>
          </a:lstStyle>
          <a:p>
            <a:r>
              <a:t>Klicka för att redigera Master titel stil</a:t>
            </a:r>
          </a:p>
        </p:txBody>
      </p:sp>
      <p:sp>
        <p:nvSpPr>
          <p:cNvPr id="17" name="Subtitle 2"/>
          <p:cNvSpPr>
            <a:spLocks noGrp="1"/>
          </p:cNvSpPr>
          <p:nvPr>
            <p:ph type="subTitle" idx="1" hasCustomPrompt="1"/>
          </p:nvPr>
        </p:nvSpPr>
        <p:spPr>
          <a:xfrm>
            <a:off x="3576917" y="4418049"/>
            <a:ext cx="7559657" cy="897754"/>
          </a:xfrm>
        </p:spPr>
        <p:txBody>
          <a:bodyPr>
            <a:noAutofit/>
          </a:bodyPr>
          <a:lstStyle>
            <a:lvl1pPr marL="0" indent="0" algn="l">
              <a:buNone/>
              <a:defRPr sz="4800" b="1" i="0">
                <a:solidFill>
                  <a:srgbClr val="FFD2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LAND</a:t>
            </a:r>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t>Redigera malltextstilar</a:t>
            </a:r>
          </a:p>
        </p:txBody>
      </p:sp>
    </p:spTree>
    <p:extLst>
      <p:ext uri="{BB962C8B-B14F-4D97-AF65-F5344CB8AC3E}">
        <p14:creationId xmlns:p14="http://schemas.microsoft.com/office/powerpoint/2010/main" val="2213393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blipFill dpi="0" rotWithShape="1">
          <a:blip r:embed="rId2">
            <a:lum/>
          </a:blip>
          <a:srcRect/>
          <a:stretch>
            <a:fillRect t="-59000" b="-99000"/>
          </a:stretch>
        </a:blipFill>
        <a:effectLst/>
      </p:bgPr>
    </p:bg>
    <p:spTree>
      <p:nvGrpSpPr>
        <p:cNvPr id="1" name=""/>
        <p:cNvGrpSpPr/>
        <p:nvPr/>
      </p:nvGrpSpPr>
      <p:grpSpPr>
        <a:xfrm>
          <a:off x="0" y="0"/>
          <a:ext cx="0" cy="0"/>
          <a:chOff x="0" y="0"/>
          <a:chExt cx="0" cy="0"/>
        </a:xfrm>
      </p:grpSpPr>
      <p:sp>
        <p:nvSpPr>
          <p:cNvPr id="7"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
        <p:nvSpPr>
          <p:cNvPr id="8" name="Title 1"/>
          <p:cNvSpPr txBox="1">
            <a:spLocks/>
          </p:cNvSpPr>
          <p:nvPr userDrawn="1"/>
        </p:nvSpPr>
        <p:spPr>
          <a:xfrm>
            <a:off x="5135158" y="1066240"/>
            <a:ext cx="6001155" cy="1542330"/>
          </a:xfrm>
          <a:prstGeom prst="rect">
            <a:avLst/>
          </a:prstGeom>
        </p:spPr>
        <p:txBody>
          <a:bodyPr vert="horz" wrap="none" lIns="91440" tIns="45720" rIns="91440" bIns="0" rtlCol="0" anchor="t" anchorCtr="0">
            <a:noAutofit/>
          </a:bodyPr>
          <a:lstStyle>
            <a:lvl1pPr algn="l" defTabSz="914400" rtl="0" eaLnBrk="1" latinLnBrk="0" hangingPunct="1">
              <a:lnSpc>
                <a:spcPct val="90000"/>
              </a:lnSpc>
              <a:spcBef>
                <a:spcPct val="0"/>
              </a:spcBef>
              <a:buNone/>
              <a:defRPr sz="4400" b="0" kern="1200">
                <a:solidFill>
                  <a:schemeClr val="bg1"/>
                </a:solidFill>
                <a:latin typeface="+mj-lt"/>
                <a:ea typeface="+mj-ea"/>
                <a:cs typeface="+mj-cs"/>
              </a:defRPr>
            </a:lvl1pPr>
          </a:lstStyle>
          <a:p>
            <a:endParaRPr lang="en-GB"/>
          </a:p>
        </p:txBody>
      </p:sp>
    </p:spTree>
    <p:extLst>
      <p:ext uri="{BB962C8B-B14F-4D97-AF65-F5344CB8AC3E}">
        <p14:creationId xmlns:p14="http://schemas.microsoft.com/office/powerpoint/2010/main" val="34544668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ontent Placeholder 2"/>
          <p:cNvSpPr>
            <a:spLocks noGrp="1"/>
          </p:cNvSpPr>
          <p:nvPr>
            <p:ph idx="1"/>
          </p:nvPr>
        </p:nvSpPr>
        <p:spPr>
          <a:xfrm>
            <a:off x="950259" y="1825625"/>
            <a:ext cx="1079363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a:xfrm>
            <a:off x="950258" y="6131286"/>
            <a:ext cx="2631141" cy="365125"/>
          </a:xfrm>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50259" y="482860"/>
            <a:ext cx="10793639"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6592783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Content Placeholder 2"/>
          <p:cNvSpPr>
            <a:spLocks noGrp="1"/>
          </p:cNvSpPr>
          <p:nvPr>
            <p:ph idx="1"/>
          </p:nvPr>
        </p:nvSpPr>
        <p:spPr>
          <a:xfrm>
            <a:off x="950259" y="1825625"/>
            <a:ext cx="10793639" cy="3881904"/>
          </a:xfrm>
        </p:spPr>
        <p:txBody>
          <a:bodyPr>
            <a:noAutofit/>
          </a:bodyPr>
          <a:lstStyle>
            <a:lvl1pPr>
              <a:lnSpc>
                <a:spcPct val="100000"/>
              </a:lnSpc>
              <a:spcBef>
                <a:spcPts val="0"/>
              </a:spcBef>
              <a:spcAft>
                <a:spcPts val="1800"/>
              </a:spcAft>
            </a:lvl1pPr>
            <a:lvl2pPr>
              <a:lnSpc>
                <a:spcPct val="100000"/>
              </a:lnSpc>
              <a:spcAft>
                <a:spcPts val="1800"/>
              </a:spcAft>
            </a:lvl2pPr>
            <a:lvl3pPr>
              <a:lnSpc>
                <a:spcPct val="100000"/>
              </a:lnSpc>
              <a:spcAft>
                <a:spcPts val="1800"/>
              </a:spcAft>
            </a:lvl3pPr>
            <a:lvl4pPr>
              <a:lnSpc>
                <a:spcPct val="100000"/>
              </a:lnSpc>
              <a:spcAft>
                <a:spcPts val="1800"/>
              </a:spcAft>
            </a:lvl4pPr>
            <a:lvl5pPr>
              <a:lnSpc>
                <a:spcPct val="100000"/>
              </a:lnSpc>
              <a:spcAft>
                <a:spcPts val="1800"/>
              </a:spcAft>
            </a:lvl5pPr>
          </a:lstStyle>
          <a:p>
            <a:pPr lvl="0"/>
            <a:r>
              <a:t>Redigera malltextstilar</a:t>
            </a:r>
          </a:p>
          <a:p>
            <a:pPr lvl="1"/>
            <a:r>
              <a:t>Andra nivån</a:t>
            </a:r>
          </a:p>
          <a:p>
            <a:pPr lvl="2"/>
            <a:r>
              <a:t>Tredje nivån</a:t>
            </a:r>
          </a:p>
          <a:p>
            <a:pPr lvl="3"/>
            <a:r>
              <a:t>Fjärde nivån</a:t>
            </a:r>
          </a:p>
          <a:p>
            <a:pPr lvl="4"/>
            <a:r>
              <a:t>Femte nivån</a:t>
            </a:r>
          </a:p>
        </p:txBody>
      </p:sp>
      <p:sp>
        <p:nvSpPr>
          <p:cNvPr id="6" name="Slide Number Placeholder 5"/>
          <p:cNvSpPr>
            <a:spLocks noGrp="1"/>
          </p:cNvSpPr>
          <p:nvPr>
            <p:ph type="sldNum" sz="quarter" idx="12"/>
          </p:nvPr>
        </p:nvSpPr>
        <p:spPr>
          <a:xfrm>
            <a:off x="950258" y="6131286"/>
            <a:ext cx="2631141" cy="365125"/>
          </a:xfrm>
        </p:spPr>
        <p:txBody>
          <a:bodyPr>
            <a:noAutofit/>
          </a:bodyPr>
          <a:lstStyle/>
          <a:p>
            <a:fld id="{F46C79FD-C571-418B-AB0F-5EE936C85276}" type="slidenum">
              <a:rPr lang="en-GB" smtClean="0"/>
              <a:t>‹#›</a:t>
            </a:fld>
            <a:endParaRPr lang="en-GB"/>
          </a:p>
        </p:txBody>
      </p:sp>
      <p:sp>
        <p:nvSpPr>
          <p:cNvPr id="9" name="Title Placeholder 1"/>
          <p:cNvSpPr>
            <a:spLocks noGrp="1"/>
          </p:cNvSpPr>
          <p:nvPr>
            <p:ph type="title"/>
          </p:nvPr>
        </p:nvSpPr>
        <p:spPr>
          <a:xfrm>
            <a:off x="950259" y="482860"/>
            <a:ext cx="10793639" cy="782357"/>
          </a:xfrm>
          <a:prstGeom prst="rect">
            <a:avLst/>
          </a:prstGeom>
        </p:spPr>
        <p:txBody>
          <a:bodyPr vert="horz" lIns="91440" tIns="45720" rIns="91440" bIns="0" anchor="b" anchorCtr="0">
            <a:noAutofit/>
          </a:bodyPr>
          <a:lstStyle/>
          <a:p>
            <a:r>
              <a:t>Klicka för att redigera Master titel stil</a:t>
            </a:r>
          </a:p>
        </p:txBody>
      </p:sp>
    </p:spTree>
    <p:extLst>
      <p:ext uri="{BB962C8B-B14F-4D97-AF65-F5344CB8AC3E}">
        <p14:creationId xmlns:p14="http://schemas.microsoft.com/office/powerpoint/2010/main" val="2555539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Kapitelsida – Gul">
    <p:bg>
      <p:bgPr>
        <a:solidFill>
          <a:srgbClr val="F9E06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4" name="Bildobjekt 3">
            <a:extLst>
              <a:ext uri="{FF2B5EF4-FFF2-40B4-BE49-F238E27FC236}">
                <a16:creationId xmlns:a16="http://schemas.microsoft.com/office/drawing/2014/main" id="{07E0A9CF-BE89-104B-B30C-E144FDD3611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2" y="2245258"/>
            <a:ext cx="4295198" cy="4612742"/>
          </a:xfrm>
          <a:prstGeom prst="rect">
            <a:avLst/>
          </a:prstGeom>
        </p:spPr>
      </p:pic>
    </p:spTree>
    <p:extLst>
      <p:ext uri="{BB962C8B-B14F-4D97-AF65-F5344CB8AC3E}">
        <p14:creationId xmlns:p14="http://schemas.microsoft.com/office/powerpoint/2010/main" val="421416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p:cNvSpPr>
            <a:spLocks noGrp="1"/>
          </p:cNvSpPr>
          <p:nvPr>
            <p:ph type="ctrTitle"/>
          </p:nvPr>
        </p:nvSpPr>
        <p:spPr>
          <a:xfrm>
            <a:off x="3083859" y="1122363"/>
            <a:ext cx="8662368" cy="2387600"/>
          </a:xfrm>
        </p:spPr>
        <p:txBody>
          <a:bodyPr anchor="b">
            <a:noAutofit/>
          </a:bodyPr>
          <a:lstStyle>
            <a:lvl1pPr algn="l">
              <a:defRPr sz="6000">
                <a:solidFill>
                  <a:srgbClr val="FFD200"/>
                </a:solidFill>
              </a:defRPr>
            </a:lvl1pPr>
          </a:lstStyle>
          <a:p>
            <a:r>
              <a:t>Klicka för att redigera Master titel stil</a:t>
            </a:r>
          </a:p>
        </p:txBody>
      </p:sp>
      <p:sp>
        <p:nvSpPr>
          <p:cNvPr id="3" name="Subtitle 2"/>
          <p:cNvSpPr>
            <a:spLocks noGrp="1"/>
          </p:cNvSpPr>
          <p:nvPr>
            <p:ph type="subTitle" idx="1"/>
          </p:nvPr>
        </p:nvSpPr>
        <p:spPr>
          <a:xfrm>
            <a:off x="3083859" y="3602038"/>
            <a:ext cx="866236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Klicka för att redigera Master undertext stil</a:t>
            </a:r>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t>‹#›</a:t>
            </a:fld>
            <a:endParaRPr lang="en-GB"/>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21360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Rosa">
    <p:bg>
      <p:bgPr>
        <a:solidFill>
          <a:srgbClr val="EABEA5"/>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0D3E99-AA9F-3845-ABB1-825224196D78}"/>
              </a:ext>
            </a:extLst>
          </p:cNvPr>
          <p:cNvSpPr>
            <a:spLocks noGrp="1"/>
          </p:cNvSpPr>
          <p:nvPr>
            <p:ph type="ctrTitle" hasCustomPrompt="1"/>
          </p:nvPr>
        </p:nvSpPr>
        <p:spPr>
          <a:xfrm>
            <a:off x="662400" y="1289913"/>
            <a:ext cx="5812325" cy="1655762"/>
          </a:xfrm>
        </p:spPr>
        <p:txBody>
          <a:bodyPr anchor="b">
            <a:normAutofit/>
          </a:bodyPr>
          <a:lstStyle>
            <a:lvl1pPr algn="l">
              <a:defRPr sz="4000"/>
            </a:lvl1pPr>
          </a:lstStyle>
          <a:p>
            <a:r>
              <a:rPr lang="sv-SE" dirty="0"/>
              <a:t>Avsnittstitel</a:t>
            </a:r>
          </a:p>
        </p:txBody>
      </p:sp>
      <p:sp>
        <p:nvSpPr>
          <p:cNvPr id="3" name="Underrubrik 2">
            <a:extLst>
              <a:ext uri="{FF2B5EF4-FFF2-40B4-BE49-F238E27FC236}">
                <a16:creationId xmlns:a16="http://schemas.microsoft.com/office/drawing/2014/main" id="{6D6C8608-025E-FD41-AD6A-A35C723880B5}"/>
              </a:ext>
            </a:extLst>
          </p:cNvPr>
          <p:cNvSpPr>
            <a:spLocks noGrp="1"/>
          </p:cNvSpPr>
          <p:nvPr>
            <p:ph type="subTitle" idx="1" hasCustomPrompt="1"/>
          </p:nvPr>
        </p:nvSpPr>
        <p:spPr>
          <a:xfrm>
            <a:off x="660903" y="2964339"/>
            <a:ext cx="5812325" cy="929322"/>
          </a:xfrm>
        </p:spPr>
        <p:txBody>
          <a:bodyPr>
            <a:norm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Lorem</a:t>
            </a:r>
            <a:r>
              <a:rPr lang="sv-SE" dirty="0"/>
              <a:t> </a:t>
            </a:r>
            <a:r>
              <a:rPr lang="sv-SE" dirty="0" err="1"/>
              <a:t>ipsum</a:t>
            </a:r>
            <a:r>
              <a:rPr lang="sv-SE" dirty="0"/>
              <a:t> </a:t>
            </a:r>
            <a:r>
              <a:rPr lang="sv-SE" dirty="0" err="1"/>
              <a:t>dolor</a:t>
            </a:r>
            <a:endParaRPr lang="sv-SE" dirty="0"/>
          </a:p>
        </p:txBody>
      </p:sp>
      <p:pic>
        <p:nvPicPr>
          <p:cNvPr id="8" name="Bildobjekt 7">
            <a:extLst>
              <a:ext uri="{FF2B5EF4-FFF2-40B4-BE49-F238E27FC236}">
                <a16:creationId xmlns:a16="http://schemas.microsoft.com/office/drawing/2014/main" id="{3BE1E315-C437-6448-8579-A95E71D7800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96801" y="2245257"/>
            <a:ext cx="4295199" cy="4612743"/>
          </a:xfrm>
          <a:prstGeom prst="rect">
            <a:avLst/>
          </a:prstGeom>
        </p:spPr>
      </p:pic>
    </p:spTree>
    <p:extLst>
      <p:ext uri="{BB962C8B-B14F-4D97-AF65-F5344CB8AC3E}">
        <p14:creationId xmlns:p14="http://schemas.microsoft.com/office/powerpoint/2010/main" val="233280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311B47-16D8-9647-829B-D0786C5229AE}"/>
              </a:ext>
            </a:extLst>
          </p:cNvPr>
          <p:cNvSpPr>
            <a:spLocks noGrp="1"/>
          </p:cNvSpPr>
          <p:nvPr>
            <p:ph type="title"/>
          </p:nvPr>
        </p:nvSpPr>
        <p:spPr>
          <a:xfrm>
            <a:off x="660904" y="563963"/>
            <a:ext cx="9113718"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CA91644-805D-2647-A846-5647CFD871D6}"/>
              </a:ext>
            </a:extLst>
          </p:cNvPr>
          <p:cNvSpPr>
            <a:spLocks noGrp="1"/>
          </p:cNvSpPr>
          <p:nvPr>
            <p:ph idx="1"/>
          </p:nvPr>
        </p:nvSpPr>
        <p:spPr>
          <a:xfrm>
            <a:off x="660904" y="1982709"/>
            <a:ext cx="9113718" cy="364854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3504685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 2-spalt">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FD3FD9A2-49C0-3745-BDC1-0A45AC1DAFDB}"/>
              </a:ext>
            </a:extLst>
          </p:cNvPr>
          <p:cNvSpPr>
            <a:spLocks noGrp="1"/>
          </p:cNvSpPr>
          <p:nvPr>
            <p:ph type="title"/>
          </p:nvPr>
        </p:nvSpPr>
        <p:spPr>
          <a:xfrm>
            <a:off x="660903" y="563963"/>
            <a:ext cx="10337925" cy="1325563"/>
          </a:xfrm>
        </p:spPr>
        <p:txBody>
          <a:bodyPr/>
          <a:lstStyle/>
          <a:p>
            <a:r>
              <a:rPr lang="sv-SE"/>
              <a:t>Klicka här för att ändra mall för rubrikformat</a:t>
            </a:r>
            <a:endParaRPr lang="sv-SE" dirty="0"/>
          </a:p>
        </p:txBody>
      </p:sp>
      <p:sp>
        <p:nvSpPr>
          <p:cNvPr id="3" name="Platshållare för innehåll 2">
            <a:extLst>
              <a:ext uri="{FF2B5EF4-FFF2-40B4-BE49-F238E27FC236}">
                <a16:creationId xmlns:a16="http://schemas.microsoft.com/office/drawing/2014/main" id="{BCA91644-805D-2647-A846-5647CFD871D6}"/>
              </a:ext>
            </a:extLst>
          </p:cNvPr>
          <p:cNvSpPr>
            <a:spLocks noGrp="1"/>
          </p:cNvSpPr>
          <p:nvPr>
            <p:ph idx="1"/>
          </p:nvPr>
        </p:nvSpPr>
        <p:spPr>
          <a:xfrm>
            <a:off x="660903" y="2006694"/>
            <a:ext cx="4991477" cy="38418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innehåll 2">
            <a:extLst>
              <a:ext uri="{FF2B5EF4-FFF2-40B4-BE49-F238E27FC236}">
                <a16:creationId xmlns:a16="http://schemas.microsoft.com/office/drawing/2014/main" id="{3AB8240A-3D11-9144-B799-360BB7BBCAC9}"/>
              </a:ext>
            </a:extLst>
          </p:cNvPr>
          <p:cNvSpPr>
            <a:spLocks noGrp="1"/>
          </p:cNvSpPr>
          <p:nvPr>
            <p:ph idx="10"/>
          </p:nvPr>
        </p:nvSpPr>
        <p:spPr>
          <a:xfrm>
            <a:off x="6007351" y="2006694"/>
            <a:ext cx="4991477" cy="384184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237336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Text och bild med mönster 1">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376EED47-53C9-2E48-9797-FBBA7D925FE5}"/>
              </a:ext>
            </a:extLst>
          </p:cNvPr>
          <p:cNvSpPr>
            <a:spLocks noGrp="1"/>
          </p:cNvSpPr>
          <p:nvPr>
            <p:ph type="pic" idx="1"/>
          </p:nvPr>
        </p:nvSpPr>
        <p:spPr>
          <a:xfrm>
            <a:off x="6636190" y="457200"/>
            <a:ext cx="5555810" cy="54547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2" name="Rubrik 1">
            <a:extLst>
              <a:ext uri="{FF2B5EF4-FFF2-40B4-BE49-F238E27FC236}">
                <a16:creationId xmlns:a16="http://schemas.microsoft.com/office/drawing/2014/main" id="{AB223226-EFBF-AA47-B243-F3061F021B5C}"/>
              </a:ext>
            </a:extLst>
          </p:cNvPr>
          <p:cNvSpPr>
            <a:spLocks noGrp="1"/>
          </p:cNvSpPr>
          <p:nvPr>
            <p:ph type="title"/>
          </p:nvPr>
        </p:nvSpPr>
        <p:spPr>
          <a:xfrm>
            <a:off x="664588" y="457200"/>
            <a:ext cx="4599160" cy="873659"/>
          </a:xfrm>
        </p:spPr>
        <p:txBody>
          <a:bodyPr anchor="b"/>
          <a:lstStyle>
            <a:lvl1pPr>
              <a:defRPr sz="3200"/>
            </a:lvl1pPr>
          </a:lstStyle>
          <a:p>
            <a:r>
              <a:rPr lang="sv-SE"/>
              <a:t>Klicka här för att ändra mall för rubrikformat</a:t>
            </a:r>
            <a:endParaRPr lang="sv-SE" dirty="0"/>
          </a:p>
        </p:txBody>
      </p:sp>
      <p:sp>
        <p:nvSpPr>
          <p:cNvPr id="4" name="Platshållare för text 3">
            <a:extLst>
              <a:ext uri="{FF2B5EF4-FFF2-40B4-BE49-F238E27FC236}">
                <a16:creationId xmlns:a16="http://schemas.microsoft.com/office/drawing/2014/main" id="{2DA45EEC-7F09-5C43-8F4A-90D5EA136429}"/>
              </a:ext>
            </a:extLst>
          </p:cNvPr>
          <p:cNvSpPr>
            <a:spLocks noGrp="1"/>
          </p:cNvSpPr>
          <p:nvPr>
            <p:ph type="body" sz="half" idx="2"/>
          </p:nvPr>
        </p:nvSpPr>
        <p:spPr>
          <a:xfrm>
            <a:off x="651850" y="1595673"/>
            <a:ext cx="4599160" cy="38726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6" name="Rektangel 5">
            <a:extLst>
              <a:ext uri="{FF2B5EF4-FFF2-40B4-BE49-F238E27FC236}">
                <a16:creationId xmlns:a16="http://schemas.microsoft.com/office/drawing/2014/main" id="{861F52D4-6DBF-6D44-AA0B-E4DE5042FEF1}"/>
              </a:ext>
              <a:ext uri="{C183D7F6-B498-43B3-948B-1728B52AA6E4}">
                <adec:decorative xmlns:adec="http://schemas.microsoft.com/office/drawing/2017/decorative" val="1"/>
              </a:ext>
            </a:extLst>
          </p:cNvPr>
          <p:cNvSpPr/>
          <p:nvPr userDrawn="1"/>
        </p:nvSpPr>
        <p:spPr>
          <a:xfrm>
            <a:off x="5622202" y="4630847"/>
            <a:ext cx="2227153" cy="222715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Tree>
    <p:extLst>
      <p:ext uri="{BB962C8B-B14F-4D97-AF65-F5344CB8AC3E}">
        <p14:creationId xmlns:p14="http://schemas.microsoft.com/office/powerpoint/2010/main" val="25597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9.jpe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8.xml"/><Relationship Id="rId7" Type="http://schemas.openxmlformats.org/officeDocument/2006/relationships/image" Target="../media/image12.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theme" Target="../theme/theme4.xml"/><Relationship Id="rId5" Type="http://schemas.openxmlformats.org/officeDocument/2006/relationships/slideLayout" Target="../slideLayouts/slideLayout50.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7F7"/>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F9EF735-2EBE-7F49-82AA-336045B308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CDD7512-FD86-934F-A2F4-DE5978D53E17}"/>
              </a:ext>
            </a:extLst>
          </p:cNvPr>
          <p:cNvSpPr>
            <a:spLocks noGrp="1"/>
          </p:cNvSpPr>
          <p:nvPr>
            <p:ph type="body" idx="1"/>
          </p:nvPr>
        </p:nvSpPr>
        <p:spPr>
          <a:xfrm>
            <a:off x="838200" y="1825625"/>
            <a:ext cx="10515600" cy="3991281"/>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 7" descr="Svenska ESF-rådets logotyp">
            <a:extLst>
              <a:ext uri="{FF2B5EF4-FFF2-40B4-BE49-F238E27FC236}">
                <a16:creationId xmlns:a16="http://schemas.microsoft.com/office/drawing/2014/main" id="{21EF858C-87AF-67A4-FF2D-9D8722B4FDE0}"/>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312109" y="6089636"/>
            <a:ext cx="1545142" cy="422413"/>
          </a:xfrm>
          <a:prstGeom prst="rect">
            <a:avLst/>
          </a:prstGeom>
        </p:spPr>
      </p:pic>
      <p:pic>
        <p:nvPicPr>
          <p:cNvPr id="9" name="Bildobjekt 8" descr="Medfinansieras av Europeiska unionen">
            <a:extLst>
              <a:ext uri="{FF2B5EF4-FFF2-40B4-BE49-F238E27FC236}">
                <a16:creationId xmlns:a16="http://schemas.microsoft.com/office/drawing/2014/main" id="{1BBFEBE1-2B72-D4AF-B8A6-BA2DD14C99A4}"/>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2312108" y="6061158"/>
            <a:ext cx="2269869" cy="482517"/>
          </a:xfrm>
          <a:prstGeom prst="rect">
            <a:avLst/>
          </a:prstGeom>
        </p:spPr>
      </p:pic>
    </p:spTree>
    <p:extLst>
      <p:ext uri="{BB962C8B-B14F-4D97-AF65-F5344CB8AC3E}">
        <p14:creationId xmlns:p14="http://schemas.microsoft.com/office/powerpoint/2010/main" val="3659997774"/>
      </p:ext>
    </p:extLst>
  </p:cSld>
  <p:clrMap bg1="lt1" tx1="dk1" bg2="lt2" tx2="dk2" accent1="accent1" accent2="accent2" accent3="accent3" accent4="accent4" accent5="accent5" accent6="accent6" hlink="hlink" folHlink="folHlink"/>
  <p:sldLayoutIdLst>
    <p:sldLayoutId id="2147483659" r:id="rId1"/>
    <p:sldLayoutId id="2147483675" r:id="rId2"/>
    <p:sldLayoutId id="2147483649" r:id="rId3"/>
    <p:sldLayoutId id="2147483661" r:id="rId4"/>
    <p:sldLayoutId id="2147483662" r:id="rId5"/>
    <p:sldLayoutId id="2147483658" r:id="rId6"/>
    <p:sldLayoutId id="2147483650" r:id="rId7"/>
    <p:sldLayoutId id="2147483660" r:id="rId8"/>
    <p:sldLayoutId id="2147483664" r:id="rId9"/>
    <p:sldLayoutId id="2147483666" r:id="rId10"/>
    <p:sldLayoutId id="2147483668" r:id="rId11"/>
    <p:sldLayoutId id="2147483667" r:id="rId12"/>
    <p:sldLayoutId id="2147483665" r:id="rId13"/>
    <p:sldLayoutId id="2147483669" r:id="rId14"/>
    <p:sldLayoutId id="2147483671" r:id="rId15"/>
    <p:sldLayoutId id="2147483672" r:id="rId16"/>
    <p:sldLayoutId id="2147483657" r:id="rId17"/>
    <p:sldLayoutId id="2147483663" r:id="rId18"/>
    <p:sldLayoutId id="2147483654" r:id="rId19"/>
    <p:sldLayoutId id="2147483655" r:id="rId20"/>
  </p:sldLayoutIdLst>
  <p:txStyles>
    <p:titleStyle>
      <a:lvl1pPr algn="l" defTabSz="914400" rtl="0" eaLnBrk="1" latinLnBrk="0" hangingPunct="1">
        <a:lnSpc>
          <a:spcPct val="100000"/>
        </a:lnSpc>
        <a:spcBef>
          <a:spcPct val="0"/>
        </a:spcBef>
        <a:buNone/>
        <a:defRPr sz="4400" b="1" i="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a:lvl2pPr marL="627063" indent="-169863" algn="l" defTabSz="914400" rtl="0" eaLnBrk="1" latinLnBrk="0" hangingPunct="1">
        <a:lnSpc>
          <a:spcPct val="100000"/>
        </a:lnSpc>
        <a:spcBef>
          <a:spcPts val="500"/>
        </a:spcBef>
        <a:buFont typeface="Arial" panose="020B0604020202020204" pitchFamily="34" charset="0"/>
        <a:buChar char="•"/>
        <a:tabLst/>
        <a:defRPr sz="24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2pPr>
      <a:lvl3pPr marL="1112838" indent="-198438" algn="l" defTabSz="914400" rtl="0" eaLnBrk="1" latinLnBrk="0" hangingPunct="1">
        <a:lnSpc>
          <a:spcPct val="100000"/>
        </a:lnSpc>
        <a:spcBef>
          <a:spcPts val="500"/>
        </a:spcBef>
        <a:buFont typeface="Arial" panose="020B0604020202020204" pitchFamily="34" charset="0"/>
        <a:buChar char="•"/>
        <a:tabLst/>
        <a:defRPr sz="20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3pPr>
      <a:lvl4pPr marL="1558925" indent="-187325"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4pPr>
      <a:lvl5pPr marL="2006600" indent="-177800"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4417" y="1268414"/>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387600"/>
            <a:ext cx="10972800" cy="3633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fld id="{21F4AEF0-4FE4-46CC-B4F3-0095B2C535AC}" type="datetime1">
              <a:rPr lang="en-US"/>
              <a:pPr>
                <a:defRPr/>
              </a:pPr>
              <a:t>12/2/2024</a:t>
            </a:fld>
            <a:endParaRPr lang="en-GB"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0EA67B21-C7E9-4732-A9FE-67045D12D250}" type="slidenum">
              <a:rPr lang="en-GB" altLang="en-US"/>
              <a:pPr/>
              <a:t>‹#›</a:t>
            </a:fld>
            <a:endParaRPr lang="en-GB" altLang="en-US"/>
          </a:p>
        </p:txBody>
      </p:sp>
    </p:spTree>
    <p:extLst>
      <p:ext uri="{BB962C8B-B14F-4D97-AF65-F5344CB8AC3E}">
        <p14:creationId xmlns:p14="http://schemas.microsoft.com/office/powerpoint/2010/main" val="423256610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701" r:id="rId13"/>
  </p:sldLayoutIdLst>
  <p:hf hdr="0" ftr="0" dt="0"/>
  <p:txStyles>
    <p:title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2600" b="1">
          <a:solidFill>
            <a:srgbClr val="0F5494"/>
          </a:solidFill>
          <a:latin typeface="Verdana" pitchFamily="34" charset="0"/>
        </a:defRPr>
      </a:lvl2pPr>
      <a:lvl3pPr marL="358775" indent="-358775" algn="l" rtl="0" eaLnBrk="0" fontAlgn="base" hangingPunct="0">
        <a:spcBef>
          <a:spcPct val="0"/>
        </a:spcBef>
        <a:spcAft>
          <a:spcPct val="0"/>
        </a:spcAft>
        <a:defRPr sz="2600" b="1">
          <a:solidFill>
            <a:srgbClr val="0F5494"/>
          </a:solidFill>
          <a:latin typeface="Verdana" pitchFamily="34" charset="0"/>
        </a:defRPr>
      </a:lvl3pPr>
      <a:lvl4pPr marL="358775" indent="-358775" algn="l" rtl="0" eaLnBrk="0" fontAlgn="base" hangingPunct="0">
        <a:spcBef>
          <a:spcPct val="0"/>
        </a:spcBef>
        <a:spcAft>
          <a:spcPct val="0"/>
        </a:spcAft>
        <a:defRPr sz="2600" b="1">
          <a:solidFill>
            <a:srgbClr val="0F5494"/>
          </a:solidFill>
          <a:latin typeface="Verdana" pitchFamily="34" charset="0"/>
        </a:defRPr>
      </a:lvl4pPr>
      <a:lvl5pPr marL="358775" indent="-358775" algn="l" rtl="0" eaLnBrk="0" fontAlgn="base" hangingPunct="0">
        <a:spcBef>
          <a:spcPct val="0"/>
        </a:spcBef>
        <a:spcAft>
          <a:spcPct val="0"/>
        </a:spcAft>
        <a:defRPr sz="2600" b="1">
          <a:solidFill>
            <a:srgbClr val="0F5494"/>
          </a:solidFill>
          <a:latin typeface="Verdana" pitchFamily="34" charset="0"/>
        </a:defRPr>
      </a:lvl5pPr>
      <a:lvl6pPr marL="815975" algn="l" rtl="0" fontAlgn="base">
        <a:spcBef>
          <a:spcPct val="0"/>
        </a:spcBef>
        <a:spcAft>
          <a:spcPct val="0"/>
        </a:spcAft>
        <a:defRPr sz="2600" b="1">
          <a:solidFill>
            <a:srgbClr val="0F5494"/>
          </a:solidFill>
          <a:latin typeface="Verdana" pitchFamily="34" charset="0"/>
        </a:defRPr>
      </a:lvl6pPr>
      <a:lvl7pPr marL="1273175" algn="l" rtl="0" fontAlgn="base">
        <a:spcBef>
          <a:spcPct val="0"/>
        </a:spcBef>
        <a:spcAft>
          <a:spcPct val="0"/>
        </a:spcAft>
        <a:defRPr sz="2600" b="1">
          <a:solidFill>
            <a:srgbClr val="0F5494"/>
          </a:solidFill>
          <a:latin typeface="Verdana" pitchFamily="34" charset="0"/>
        </a:defRPr>
      </a:lvl7pPr>
      <a:lvl8pPr marL="1730375" algn="l" rtl="0" fontAlgn="base">
        <a:spcBef>
          <a:spcPct val="0"/>
        </a:spcBef>
        <a:spcAft>
          <a:spcPct val="0"/>
        </a:spcAft>
        <a:defRPr sz="2600" b="1">
          <a:solidFill>
            <a:srgbClr val="0F5494"/>
          </a:solidFill>
          <a:latin typeface="Verdana" pitchFamily="34" charset="0"/>
        </a:defRPr>
      </a:lvl8pPr>
      <a:lvl9pPr marL="2187575" algn="l" rtl="0" fontAlgn="base">
        <a:spcBef>
          <a:spcPct val="0"/>
        </a:spcBef>
        <a:spcAft>
          <a:spcPct val="0"/>
        </a:spcAft>
        <a:defRPr sz="26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14">
            <a:alphaModFix/>
          </a:blip>
          <a:srcRect/>
          <a:stretch/>
        </p:blipFill>
        <p:spPr>
          <a:xfrm>
            <a:off x="10033852" y="6045988"/>
            <a:ext cx="1715733" cy="450423"/>
          </a:xfrm>
          <a:prstGeom prst="rect">
            <a:avLst/>
          </a:prstGeom>
          <a:noFill/>
          <a:ln>
            <a:noFill/>
          </a:ln>
        </p:spPr>
      </p:pic>
    </p:spTree>
    <p:extLst>
      <p:ext uri="{BB962C8B-B14F-4D97-AF65-F5344CB8AC3E}">
        <p14:creationId xmlns:p14="http://schemas.microsoft.com/office/powerpoint/2010/main" val="1012682301"/>
      </p:ext>
    </p:extLst>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8" r:id="rId8"/>
    <p:sldLayoutId id="2147483699" r:id="rId9"/>
    <p:sldLayoutId id="2147483700" r:id="rId10"/>
    <p:sldLayoutId id="2147483730" r:id="rId11"/>
    <p:sldLayoutId id="2147483732" r:id="rId12"/>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anchor="b" anchorCtr="0">
            <a:noAutofit/>
          </a:bodyPr>
          <a:lstStyle/>
          <a:p>
            <a:r>
              <a:t>Klicka för att redigera Master titel stil</a:t>
            </a:r>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a:noAutofit/>
          </a:bodyPr>
          <a:lstStyle/>
          <a:p>
            <a:pPr lvl="0"/>
            <a:r>
              <a:t>Redigera malltextstilar</a:t>
            </a:r>
          </a:p>
          <a:p>
            <a:pPr lvl="1"/>
            <a:r>
              <a:t>Andra nivån</a:t>
            </a:r>
          </a:p>
          <a:p>
            <a:pPr lvl="2"/>
            <a:r>
              <a:t>Tredje nivån</a:t>
            </a:r>
          </a:p>
          <a:p>
            <a:pPr lvl="3"/>
            <a:r>
              <a:t>Fjärde nivån</a:t>
            </a:r>
          </a:p>
          <a:p>
            <a:pPr lvl="4"/>
            <a:r>
              <a:t>Femte nivån</a:t>
            </a:r>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anchor="ctr">
            <a:noAutofit/>
          </a:bodyPr>
          <a:lstStyle>
            <a:lvl1pPr algn="l">
              <a:defRPr sz="1200">
                <a:solidFill>
                  <a:schemeClr val="tx1">
                    <a:tint val="75000"/>
                  </a:schemeClr>
                </a:solidFill>
              </a:defRPr>
            </a:lvl1pPr>
          </a:lstStyle>
          <a:p>
            <a:fld id="{F46C79FD-C571-418B-AB0F-5EE936C85276}" type="slidenum">
              <a:rPr lang="en-GB" smtClean="0"/>
              <a:t>‹#›</a:t>
            </a:fld>
            <a:endParaRPr lang="en-GB"/>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5634440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Lst>
  <p:hf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3.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7.emf"/></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39.xml"/><Relationship Id="rId4"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4.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objekt 19" descr="Ung kvinna står i varselställ och arbetar med en sprängladdning vid ett dagbrott.">
            <a:extLst>
              <a:ext uri="{FF2B5EF4-FFF2-40B4-BE49-F238E27FC236}">
                <a16:creationId xmlns:a16="http://schemas.microsoft.com/office/drawing/2014/main" id="{C883EE30-0349-6942-AF25-4F307C142F6A}"/>
              </a:ext>
            </a:extLst>
          </p:cNvPr>
          <p:cNvPicPr>
            <a:picLocks noChangeAspect="1"/>
          </p:cNvPicPr>
          <p:nvPr/>
        </p:nvPicPr>
        <p:blipFill rotWithShape="1">
          <a:blip r:embed="rId3"/>
          <a:srcRect l="2137" t="27046" r="28538" b="10121"/>
          <a:stretch/>
        </p:blipFill>
        <p:spPr>
          <a:xfrm>
            <a:off x="-1225485" y="1"/>
            <a:ext cx="13417485" cy="7531497"/>
          </a:xfrm>
          <a:prstGeom prst="rect">
            <a:avLst/>
          </a:prstGeom>
        </p:spPr>
      </p:pic>
      <p:sp>
        <p:nvSpPr>
          <p:cNvPr id="12" name="Rektangel 11">
            <a:extLst>
              <a:ext uri="{FF2B5EF4-FFF2-40B4-BE49-F238E27FC236}">
                <a16:creationId xmlns:a16="http://schemas.microsoft.com/office/drawing/2014/main" id="{25B90F31-FC54-FA44-8080-A8B94C4E8247}"/>
              </a:ext>
              <a:ext uri="{C183D7F6-B498-43B3-948B-1728B52AA6E4}">
                <adec:decorative xmlns:adec="http://schemas.microsoft.com/office/drawing/2017/decorative" val="1"/>
              </a:ext>
            </a:extLst>
          </p:cNvPr>
          <p:cNvSpPr/>
          <p:nvPr/>
        </p:nvSpPr>
        <p:spPr>
          <a:xfrm>
            <a:off x="7157360" y="2576471"/>
            <a:ext cx="941011" cy="941011"/>
          </a:xfrm>
          <a:prstGeom prst="rect">
            <a:avLst/>
          </a:prstGeom>
          <a:solidFill>
            <a:srgbClr val="0040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BF5464D7-D64C-FC4B-AD8A-BA600D6591CA}"/>
              </a:ext>
              <a:ext uri="{C183D7F6-B498-43B3-948B-1728B52AA6E4}">
                <adec:decorative xmlns:adec="http://schemas.microsoft.com/office/drawing/2017/decorative" val="1"/>
              </a:ext>
            </a:extLst>
          </p:cNvPr>
          <p:cNvSpPr/>
          <p:nvPr/>
        </p:nvSpPr>
        <p:spPr>
          <a:xfrm>
            <a:off x="-25637" y="717486"/>
            <a:ext cx="6251293" cy="3717969"/>
          </a:xfrm>
          <a:prstGeom prst="rect">
            <a:avLst/>
          </a:prstGeom>
          <a:solidFill>
            <a:srgbClr val="F6E3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867DFC24-145F-8B46-908C-63F51782A57D}"/>
              </a:ext>
              <a:ext uri="{C183D7F6-B498-43B3-948B-1728B52AA6E4}">
                <adec:decorative xmlns:adec="http://schemas.microsoft.com/office/drawing/2017/decorative" val="1"/>
              </a:ext>
            </a:extLst>
          </p:cNvPr>
          <p:cNvSpPr/>
          <p:nvPr/>
        </p:nvSpPr>
        <p:spPr>
          <a:xfrm>
            <a:off x="5293952" y="3517482"/>
            <a:ext cx="1863408" cy="18634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Rektangel 14">
            <a:extLst>
              <a:ext uri="{FF2B5EF4-FFF2-40B4-BE49-F238E27FC236}">
                <a16:creationId xmlns:a16="http://schemas.microsoft.com/office/drawing/2014/main" id="{2EF87DCA-DA19-1A4D-978F-FC45C78BBC31}"/>
              </a:ext>
              <a:ext uri="{C183D7F6-B498-43B3-948B-1728B52AA6E4}">
                <adec:decorative xmlns:adec="http://schemas.microsoft.com/office/drawing/2017/decorative" val="1"/>
              </a:ext>
            </a:extLst>
          </p:cNvPr>
          <p:cNvSpPr/>
          <p:nvPr/>
        </p:nvSpPr>
        <p:spPr>
          <a:xfrm rot="19510058">
            <a:off x="5901176" y="4704043"/>
            <a:ext cx="8774389" cy="3443981"/>
          </a:xfrm>
          <a:prstGeom prst="rect">
            <a:avLst/>
          </a:prstGeom>
          <a:gradFill>
            <a:gsLst>
              <a:gs pos="0">
                <a:schemeClr val="accent1">
                  <a:lumMod val="0"/>
                  <a:lumOff val="100000"/>
                  <a:alpha val="0"/>
                </a:schemeClr>
              </a:gs>
              <a:gs pos="99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8" name="Underrubrik 2">
            <a:extLst>
              <a:ext uri="{FF2B5EF4-FFF2-40B4-BE49-F238E27FC236}">
                <a16:creationId xmlns:a16="http://schemas.microsoft.com/office/drawing/2014/main" id="{AC61C7CB-11FB-DF4F-8B72-67D627678D50}"/>
              </a:ext>
            </a:extLst>
          </p:cNvPr>
          <p:cNvSpPr txBox="1">
            <a:spLocks/>
          </p:cNvSpPr>
          <p:nvPr/>
        </p:nvSpPr>
        <p:spPr>
          <a:xfrm>
            <a:off x="464244" y="3222210"/>
            <a:ext cx="5271530" cy="589215"/>
          </a:xfrm>
          <a:prstGeom prst="rect">
            <a:avLst/>
          </a:prstGeo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100000"/>
              </a:lnSpc>
              <a:spcBef>
                <a:spcPts val="500"/>
              </a:spcBef>
              <a:buFont typeface="Arial" panose="020B0604020202020204" pitchFamily="34" charset="0"/>
              <a:buNone/>
              <a:tabLst/>
              <a:defRPr sz="20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100000"/>
              </a:lnSpc>
              <a:spcBef>
                <a:spcPts val="500"/>
              </a:spcBef>
              <a:buFont typeface="Arial" panose="020B0604020202020204" pitchFamily="34" charset="0"/>
              <a:buNone/>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100000"/>
              </a:lnSpc>
              <a:spcBef>
                <a:spcPts val="500"/>
              </a:spcBef>
              <a:buFont typeface="Arial" panose="020B0604020202020204" pitchFamily="34" charset="0"/>
              <a:buNone/>
              <a:tabLst/>
              <a:defRPr sz="16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100000"/>
              </a:lnSpc>
              <a:spcBef>
                <a:spcPts val="500"/>
              </a:spcBef>
              <a:buFont typeface="Arial" panose="020B0604020202020204" pitchFamily="34" charset="0"/>
              <a:buNone/>
              <a:tabLst/>
              <a:defRPr sz="16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sv-SE" sz="2500" dirty="0"/>
              <a:t>Övervakningskommittén för ESF+</a:t>
            </a:r>
          </a:p>
        </p:txBody>
      </p:sp>
      <p:sp>
        <p:nvSpPr>
          <p:cNvPr id="19" name="Platshållare för text 10">
            <a:extLst>
              <a:ext uri="{FF2B5EF4-FFF2-40B4-BE49-F238E27FC236}">
                <a16:creationId xmlns:a16="http://schemas.microsoft.com/office/drawing/2014/main" id="{F65D24C0-8942-504D-AF69-4F47A7EEAA42}"/>
              </a:ext>
            </a:extLst>
          </p:cNvPr>
          <p:cNvSpPr txBox="1">
            <a:spLocks/>
          </p:cNvSpPr>
          <p:nvPr/>
        </p:nvSpPr>
        <p:spPr>
          <a:xfrm>
            <a:off x="432151" y="3811425"/>
            <a:ext cx="5271737" cy="34403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4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1pPr>
            <a:lvl2pPr marL="627063" indent="-169863" algn="l" defTabSz="914400" rtl="0" eaLnBrk="1" latinLnBrk="0" hangingPunct="1">
              <a:lnSpc>
                <a:spcPct val="100000"/>
              </a:lnSpc>
              <a:spcBef>
                <a:spcPts val="500"/>
              </a:spcBef>
              <a:buFont typeface="Arial" panose="020B0604020202020204" pitchFamily="34" charset="0"/>
              <a:buChar char="•"/>
              <a:tabLst/>
              <a:defRPr sz="24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2pPr>
            <a:lvl3pPr marL="1112838" indent="-198438" algn="l" defTabSz="914400" rtl="0" eaLnBrk="1" latinLnBrk="0" hangingPunct="1">
              <a:lnSpc>
                <a:spcPct val="100000"/>
              </a:lnSpc>
              <a:spcBef>
                <a:spcPts val="500"/>
              </a:spcBef>
              <a:buFont typeface="Arial" panose="020B0604020202020204" pitchFamily="34" charset="0"/>
              <a:buChar char="•"/>
              <a:tabLst/>
              <a:defRPr sz="20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3pPr>
            <a:lvl4pPr marL="1558925" indent="-187325"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4pPr>
            <a:lvl5pPr marL="2006600" indent="-177800" algn="l" defTabSz="914400" rtl="0" eaLnBrk="1" latinLnBrk="0" hangingPunct="1">
              <a:lnSpc>
                <a:spcPct val="100000"/>
              </a:lnSpc>
              <a:spcBef>
                <a:spcPts val="500"/>
              </a:spcBef>
              <a:buFont typeface="Arial" panose="020B0604020202020204" pitchFamily="34" charset="0"/>
              <a:buChar char="•"/>
              <a:tabLst/>
              <a:defRPr sz="1800" kern="1200">
                <a:solidFill>
                  <a:srgbClr val="124261"/>
                </a:solidFill>
                <a:latin typeface="Trebuchet MS" panose="020B070302020209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dirty="0"/>
              <a:t>Jonas Bergström 2024-12-03</a:t>
            </a:r>
          </a:p>
        </p:txBody>
      </p:sp>
      <p:pic>
        <p:nvPicPr>
          <p:cNvPr id="16" name="Bildobjekt 15" descr="Svenska ESF-rådets logotyp">
            <a:extLst>
              <a:ext uri="{FF2B5EF4-FFF2-40B4-BE49-F238E27FC236}">
                <a16:creationId xmlns:a16="http://schemas.microsoft.com/office/drawing/2014/main" id="{4BB1F545-F9AC-5D4A-9F34-3753C951FFA5}"/>
              </a:ext>
            </a:extLst>
          </p:cNvPr>
          <p:cNvPicPr>
            <a:picLocks noChangeAspect="1"/>
          </p:cNvPicPr>
          <p:nvPr/>
        </p:nvPicPr>
        <p:blipFill>
          <a:blip r:embed="rId4"/>
          <a:stretch>
            <a:fillRect/>
          </a:stretch>
        </p:blipFill>
        <p:spPr>
          <a:xfrm>
            <a:off x="9314916" y="5776393"/>
            <a:ext cx="2375731" cy="648319"/>
          </a:xfrm>
          <a:prstGeom prst="rect">
            <a:avLst/>
          </a:prstGeom>
        </p:spPr>
      </p:pic>
      <p:sp>
        <p:nvSpPr>
          <p:cNvPr id="3" name="Rubrik 2">
            <a:extLst>
              <a:ext uri="{FF2B5EF4-FFF2-40B4-BE49-F238E27FC236}">
                <a16:creationId xmlns:a16="http://schemas.microsoft.com/office/drawing/2014/main" id="{06A2C79D-EA3A-7C4E-BD76-80EF49A7F38D}"/>
              </a:ext>
            </a:extLst>
          </p:cNvPr>
          <p:cNvSpPr>
            <a:spLocks noGrp="1"/>
          </p:cNvSpPr>
          <p:nvPr>
            <p:ph type="title" idx="4294967295"/>
          </p:nvPr>
        </p:nvSpPr>
        <p:spPr>
          <a:xfrm>
            <a:off x="428975" y="1102007"/>
            <a:ext cx="5143485" cy="1392305"/>
          </a:xfrm>
        </p:spPr>
        <p:txBody>
          <a:bodyPr anchor="t">
            <a:normAutofit fontScale="90000"/>
          </a:bodyPr>
          <a:lstStyle/>
          <a:p>
            <a:r>
              <a:rPr lang="sv-SE" sz="3600" dirty="0"/>
              <a:t>Information från EU-kommissionens kommitté för ESF+ och dess tekniska arbetsgrupp</a:t>
            </a:r>
          </a:p>
        </p:txBody>
      </p:sp>
      <p:pic>
        <p:nvPicPr>
          <p:cNvPr id="4" name="Bildobjekt 3" descr="Medfinansieras av Europeiska unionen">
            <a:extLst>
              <a:ext uri="{FF2B5EF4-FFF2-40B4-BE49-F238E27FC236}">
                <a16:creationId xmlns:a16="http://schemas.microsoft.com/office/drawing/2014/main" id="{F5C0E039-5032-4CFC-9291-31F158AA50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4422" y="433288"/>
            <a:ext cx="3377967" cy="718070"/>
          </a:xfrm>
          <a:prstGeom prst="rect">
            <a:avLst/>
          </a:prstGeom>
        </p:spPr>
      </p:pic>
    </p:spTree>
    <p:extLst>
      <p:ext uri="{BB962C8B-B14F-4D97-AF65-F5344CB8AC3E}">
        <p14:creationId xmlns:p14="http://schemas.microsoft.com/office/powerpoint/2010/main" val="3023466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A9273-E32B-7122-C897-F1F8D36FE74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E833061-B529-181B-80D8-9063356F1DC2}"/>
              </a:ext>
            </a:extLst>
          </p:cNvPr>
          <p:cNvSpPr>
            <a:spLocks noGrp="1"/>
          </p:cNvSpPr>
          <p:nvPr>
            <p:ph type="title"/>
          </p:nvPr>
        </p:nvSpPr>
        <p:spPr/>
        <p:txBody>
          <a:bodyPr vert="horz" lIns="91440" tIns="45720" rIns="91440" bIns="45720" rtlCol="0" anchor="b">
            <a:normAutofit/>
          </a:bodyPr>
          <a:lstStyle/>
          <a:p>
            <a:pPr algn="ctr"/>
            <a:r>
              <a:rPr lang="en-US" kern="1200" dirty="0">
                <a:solidFill>
                  <a:schemeClr val="tx1"/>
                </a:solidFill>
                <a:latin typeface="Arial"/>
              </a:rPr>
              <a:t>Overview of the uptake in ESF (2014-2020)</a:t>
            </a:r>
          </a:p>
        </p:txBody>
      </p:sp>
      <p:graphicFrame>
        <p:nvGraphicFramePr>
          <p:cNvPr id="5" name="Grafico 4">
            <a:extLst>
              <a:ext uri="{FF2B5EF4-FFF2-40B4-BE49-F238E27FC236}">
                <a16:creationId xmlns:a16="http://schemas.microsoft.com/office/drawing/2014/main" id="{A14AE225-4DB3-0194-F2E6-4DB2782E3A57}"/>
              </a:ext>
            </a:extLst>
          </p:cNvPr>
          <p:cNvGraphicFramePr>
            <a:graphicFrameLocks/>
          </p:cNvGraphicFramePr>
          <p:nvPr/>
        </p:nvGraphicFramePr>
        <p:xfrm>
          <a:off x="1051838" y="1490222"/>
          <a:ext cx="4365949" cy="4585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ella 5">
            <a:extLst>
              <a:ext uri="{FF2B5EF4-FFF2-40B4-BE49-F238E27FC236}">
                <a16:creationId xmlns:a16="http://schemas.microsoft.com/office/drawing/2014/main" id="{B0819E14-02F2-74A6-E4F0-5576CC103E8D}"/>
              </a:ext>
            </a:extLst>
          </p:cNvPr>
          <p:cNvGraphicFramePr>
            <a:graphicFrameLocks noGrp="1"/>
          </p:cNvGraphicFramePr>
          <p:nvPr/>
        </p:nvGraphicFramePr>
        <p:xfrm>
          <a:off x="6096000" y="1276821"/>
          <a:ext cx="3824747" cy="5386319"/>
        </p:xfrm>
        <a:graphic>
          <a:graphicData uri="http://schemas.openxmlformats.org/drawingml/2006/table">
            <a:tbl>
              <a:tblPr firstRow="1" firstCol="1" bandRow="1"/>
              <a:tblGrid>
                <a:gridCol w="866523">
                  <a:extLst>
                    <a:ext uri="{9D8B030D-6E8A-4147-A177-3AD203B41FA5}">
                      <a16:colId xmlns:a16="http://schemas.microsoft.com/office/drawing/2014/main" val="1608389593"/>
                    </a:ext>
                  </a:extLst>
                </a:gridCol>
                <a:gridCol w="1479112">
                  <a:extLst>
                    <a:ext uri="{9D8B030D-6E8A-4147-A177-3AD203B41FA5}">
                      <a16:colId xmlns:a16="http://schemas.microsoft.com/office/drawing/2014/main" val="1309803735"/>
                    </a:ext>
                  </a:extLst>
                </a:gridCol>
                <a:gridCol w="1479112">
                  <a:extLst>
                    <a:ext uri="{9D8B030D-6E8A-4147-A177-3AD203B41FA5}">
                      <a16:colId xmlns:a16="http://schemas.microsoft.com/office/drawing/2014/main" val="2506735168"/>
                    </a:ext>
                  </a:extLst>
                </a:gridCol>
              </a:tblGrid>
              <a:tr h="480943">
                <a:tc>
                  <a:txBody>
                    <a:bodyPr/>
                    <a:lstStyle/>
                    <a:p>
                      <a:pPr algn="ctr">
                        <a:lnSpc>
                          <a:spcPct val="117000"/>
                        </a:lnSpc>
                        <a:spcBef>
                          <a:spcPts val="600"/>
                        </a:spcBef>
                        <a:spcAft>
                          <a:spcPts val="600"/>
                        </a:spcAft>
                      </a:pPr>
                      <a:r>
                        <a:rPr lang="en-GB" sz="1050">
                          <a:solidFill>
                            <a:srgbClr val="FFFFFF"/>
                          </a:solidFill>
                          <a:effectLst/>
                          <a:latin typeface="Arial" panose="020B0604020202020204" pitchFamily="34" charset="0"/>
                          <a:ea typeface="Times New Roman" panose="02020603050405020304" pitchFamily="18" charset="0"/>
                          <a:cs typeface="Arial" panose="020B0604020202020204" pitchFamily="34" charset="0"/>
                        </a:rPr>
                        <a:t>MS</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4DA2"/>
                    </a:solidFill>
                  </a:tcPr>
                </a:tc>
                <a:tc>
                  <a:txBody>
                    <a:bodyPr/>
                    <a:lstStyle/>
                    <a:p>
                      <a:pPr algn="ctr">
                        <a:lnSpc>
                          <a:spcPct val="117000"/>
                        </a:lnSpc>
                        <a:spcBef>
                          <a:spcPts val="600"/>
                        </a:spcBef>
                        <a:spcAft>
                          <a:spcPts val="600"/>
                        </a:spcAft>
                      </a:pPr>
                      <a:r>
                        <a:rPr lang="en-GB"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Lower level</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4DA2"/>
                    </a:solidFill>
                  </a:tcPr>
                </a:tc>
                <a:tc>
                  <a:txBody>
                    <a:bodyPr/>
                    <a:lstStyle/>
                    <a:p>
                      <a:pPr algn="ctr">
                        <a:lnSpc>
                          <a:spcPct val="117000"/>
                        </a:lnSpc>
                        <a:spcBef>
                          <a:spcPts val="600"/>
                        </a:spcBef>
                        <a:spcAft>
                          <a:spcPts val="600"/>
                        </a:spcAft>
                      </a:pPr>
                      <a:r>
                        <a:rPr lang="en-GB" sz="105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Art. 14(1)</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no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0C4DA2"/>
                    </a:solidFill>
                  </a:tcPr>
                </a:tc>
                <a:extLst>
                  <a:ext uri="{0D108BD9-81ED-4DB2-BD59-A6C34878D82A}">
                    <a16:rowId xmlns:a16="http://schemas.microsoft.com/office/drawing/2014/main" val="3068405628"/>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99588518"/>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444381363"/>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BG</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17228006"/>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CY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539563065"/>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CZ</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05913670"/>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611438865"/>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DK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856498044"/>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EE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4621559"/>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31.6%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177907449"/>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42.6%</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23052246"/>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57984189"/>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13834788"/>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HR</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20457991"/>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62.8%</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37154701"/>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IE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53676508"/>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44.0%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5.2%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045676474"/>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58553030"/>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728983174"/>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LV</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56.3%</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624978597"/>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MT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83.4%</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70.1%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55849535"/>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NL</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270238579"/>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918935057"/>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PT</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24.5%</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0.9%</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964152125"/>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851357280"/>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80.2%</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6612203"/>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SI</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776228745"/>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774236242"/>
                  </a:ext>
                </a:extLst>
              </a:tr>
              <a:tr h="175192">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UK</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tc>
                  <a:txBody>
                    <a:bodyPr/>
                    <a:lstStyle/>
                    <a:p>
                      <a:pPr algn="ctr">
                        <a:lnSpc>
                          <a:spcPct val="117000"/>
                        </a:lnSpc>
                        <a:spcBef>
                          <a:spcPts val="600"/>
                        </a:spcBef>
                        <a:spcAft>
                          <a:spcPts val="600"/>
                        </a:spcAft>
                      </a:pPr>
                      <a:r>
                        <a:rPr lang="en-GB"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reply</a:t>
                      </a:r>
                      <a:endParaRPr lang="it-IT"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32973" marR="32973"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4151511243"/>
                  </a:ext>
                </a:extLst>
              </a:tr>
            </a:tbl>
          </a:graphicData>
        </a:graphic>
      </p:graphicFrame>
      <p:sp>
        <p:nvSpPr>
          <p:cNvPr id="3" name="CasellaDiTesto 2">
            <a:extLst>
              <a:ext uri="{FF2B5EF4-FFF2-40B4-BE49-F238E27FC236}">
                <a16:creationId xmlns:a16="http://schemas.microsoft.com/office/drawing/2014/main" id="{273000EE-209C-520E-FF6B-3181EDE7E000}"/>
              </a:ext>
            </a:extLst>
          </p:cNvPr>
          <p:cNvSpPr txBox="1"/>
          <p:nvPr/>
        </p:nvSpPr>
        <p:spPr>
          <a:xfrm>
            <a:off x="3854547" y="5215210"/>
            <a:ext cx="914400" cy="276999"/>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200" b="0" i="0" u="none" strike="noStrike" kern="0" cap="none" spc="0" normalizeH="0" baseline="0" noProof="0" dirty="0">
                <a:ln>
                  <a:noFill/>
                </a:ln>
                <a:solidFill>
                  <a:srgbClr val="4D4D4D">
                    <a:lumMod val="75000"/>
                  </a:srgbClr>
                </a:solidFill>
                <a:effectLst/>
                <a:uLnTx/>
                <a:uFillTx/>
                <a:latin typeface="Arial"/>
                <a:cs typeface="Arial"/>
                <a:sym typeface="Arial"/>
              </a:rPr>
              <a:t>Art. 14(1)</a:t>
            </a:r>
          </a:p>
        </p:txBody>
      </p:sp>
    </p:spTree>
    <p:extLst>
      <p:ext uri="{BB962C8B-B14F-4D97-AF65-F5344CB8AC3E}">
        <p14:creationId xmlns:p14="http://schemas.microsoft.com/office/powerpoint/2010/main" val="404986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6B18B2-7131-FD5F-B524-EC56C332F99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A132F3A-430C-C32C-39EA-0716585D7070}"/>
              </a:ext>
            </a:extLst>
          </p:cNvPr>
          <p:cNvSpPr>
            <a:spLocks noGrp="1"/>
          </p:cNvSpPr>
          <p:nvPr>
            <p:ph type="title"/>
          </p:nvPr>
        </p:nvSpPr>
        <p:spPr/>
        <p:txBody>
          <a:bodyPr vert="horz" lIns="91440" tIns="45720" rIns="91440" bIns="45720" rtlCol="0" anchor="b">
            <a:normAutofit fontScale="90000"/>
          </a:bodyPr>
          <a:lstStyle/>
          <a:p>
            <a:pPr algn="ctr"/>
            <a:r>
              <a:rPr lang="en-US" kern="1200" dirty="0">
                <a:solidFill>
                  <a:schemeClr val="tx1"/>
                </a:solidFill>
                <a:latin typeface="Arial"/>
              </a:rPr>
              <a:t>Overview of the uptake (planned) in ESF+ </a:t>
            </a:r>
            <a:br>
              <a:rPr lang="en-US" kern="1200" dirty="0">
                <a:solidFill>
                  <a:schemeClr val="tx1"/>
                </a:solidFill>
                <a:latin typeface="Arial"/>
              </a:rPr>
            </a:br>
            <a:r>
              <a:rPr lang="en-US" kern="1200" dirty="0">
                <a:solidFill>
                  <a:schemeClr val="tx1"/>
                </a:solidFill>
                <a:latin typeface="Arial"/>
              </a:rPr>
              <a:t>(2021-2027)</a:t>
            </a:r>
          </a:p>
        </p:txBody>
      </p:sp>
      <p:graphicFrame>
        <p:nvGraphicFramePr>
          <p:cNvPr id="5" name="Grafico 4">
            <a:extLst>
              <a:ext uri="{FF2B5EF4-FFF2-40B4-BE49-F238E27FC236}">
                <a16:creationId xmlns:a16="http://schemas.microsoft.com/office/drawing/2014/main" id="{84342A7F-2551-0545-9548-29333F2E7319}"/>
              </a:ext>
            </a:extLst>
          </p:cNvPr>
          <p:cNvGraphicFramePr>
            <a:graphicFrameLocks/>
          </p:cNvGraphicFramePr>
          <p:nvPr/>
        </p:nvGraphicFramePr>
        <p:xfrm>
          <a:off x="6778594" y="1536516"/>
          <a:ext cx="4365949" cy="458547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uppo 6">
            <a:extLst>
              <a:ext uri="{FF2B5EF4-FFF2-40B4-BE49-F238E27FC236}">
                <a16:creationId xmlns:a16="http://schemas.microsoft.com/office/drawing/2014/main" id="{40AB804D-CF9D-FAAC-A6E6-E60561B5B2C4}"/>
              </a:ext>
            </a:extLst>
          </p:cNvPr>
          <p:cNvGrpSpPr/>
          <p:nvPr/>
        </p:nvGrpSpPr>
        <p:grpSpPr>
          <a:xfrm>
            <a:off x="10502900" y="4940300"/>
            <a:ext cx="1358754" cy="584200"/>
            <a:chOff x="10502900" y="4940300"/>
            <a:chExt cx="1358754" cy="584200"/>
          </a:xfrm>
        </p:grpSpPr>
        <p:sp>
          <p:nvSpPr>
            <p:cNvPr id="3" name="Parentesi graffa chiusa 2">
              <a:extLst>
                <a:ext uri="{FF2B5EF4-FFF2-40B4-BE49-F238E27FC236}">
                  <a16:creationId xmlns:a16="http://schemas.microsoft.com/office/drawing/2014/main" id="{C2A38E8E-9989-994D-5E30-E6A950EBE5DA}"/>
                </a:ext>
              </a:extLst>
            </p:cNvPr>
            <p:cNvSpPr/>
            <p:nvPr/>
          </p:nvSpPr>
          <p:spPr>
            <a:xfrm>
              <a:off x="10502900" y="4940300"/>
              <a:ext cx="152400" cy="584200"/>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4D4D4D"/>
                </a:solidFill>
                <a:effectLst/>
                <a:uLnTx/>
                <a:uFillTx/>
                <a:latin typeface="Arial"/>
                <a:ea typeface="+mn-ea"/>
                <a:cs typeface="+mn-cs"/>
                <a:sym typeface="Arial"/>
              </a:endParaRPr>
            </a:p>
          </p:txBody>
        </p:sp>
        <p:sp>
          <p:nvSpPr>
            <p:cNvPr id="4" name="CasellaDiTesto 3">
              <a:extLst>
                <a:ext uri="{FF2B5EF4-FFF2-40B4-BE49-F238E27FC236}">
                  <a16:creationId xmlns:a16="http://schemas.microsoft.com/office/drawing/2014/main" id="{937068DF-6277-64FB-FD5F-3046173EBF12}"/>
                </a:ext>
              </a:extLst>
            </p:cNvPr>
            <p:cNvSpPr txBox="1"/>
            <p:nvPr/>
          </p:nvSpPr>
          <p:spPr>
            <a:xfrm>
              <a:off x="10655300" y="5101595"/>
              <a:ext cx="1206354" cy="261610"/>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13.5% Art.94(2)</a:t>
              </a:r>
            </a:p>
          </p:txBody>
        </p:sp>
      </p:grpSp>
      <p:grpSp>
        <p:nvGrpSpPr>
          <p:cNvPr id="10" name="Gruppo 9">
            <a:extLst>
              <a:ext uri="{FF2B5EF4-FFF2-40B4-BE49-F238E27FC236}">
                <a16:creationId xmlns:a16="http://schemas.microsoft.com/office/drawing/2014/main" id="{571AFE73-3054-CD3D-B267-D52B5DD79B64}"/>
              </a:ext>
            </a:extLst>
          </p:cNvPr>
          <p:cNvGrpSpPr/>
          <p:nvPr/>
        </p:nvGrpSpPr>
        <p:grpSpPr>
          <a:xfrm>
            <a:off x="10502900" y="4696127"/>
            <a:ext cx="1358754" cy="261610"/>
            <a:chOff x="10502900" y="4696127"/>
            <a:chExt cx="1358754" cy="261610"/>
          </a:xfrm>
        </p:grpSpPr>
        <p:sp>
          <p:nvSpPr>
            <p:cNvPr id="8" name="Parentesi graffa chiusa 7">
              <a:extLst>
                <a:ext uri="{FF2B5EF4-FFF2-40B4-BE49-F238E27FC236}">
                  <a16:creationId xmlns:a16="http://schemas.microsoft.com/office/drawing/2014/main" id="{1C8F5E5B-3D96-EE62-B2F4-B6DF24648C5D}"/>
                </a:ext>
              </a:extLst>
            </p:cNvPr>
            <p:cNvSpPr/>
            <p:nvPr/>
          </p:nvSpPr>
          <p:spPr>
            <a:xfrm>
              <a:off x="10502900" y="4726858"/>
              <a:ext cx="152400" cy="200148"/>
            </a:xfrm>
            <a:prstGeom prst="rightBrace">
              <a:avLst/>
            </a:prstGeom>
            <a:ln>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4D4D4D"/>
                </a:solidFill>
                <a:effectLst/>
                <a:uLnTx/>
                <a:uFillTx/>
                <a:latin typeface="Arial"/>
                <a:ea typeface="+mn-ea"/>
                <a:cs typeface="+mn-cs"/>
                <a:sym typeface="Arial"/>
              </a:endParaRPr>
            </a:p>
          </p:txBody>
        </p:sp>
        <p:sp>
          <p:nvSpPr>
            <p:cNvPr id="9" name="CasellaDiTesto 8">
              <a:extLst>
                <a:ext uri="{FF2B5EF4-FFF2-40B4-BE49-F238E27FC236}">
                  <a16:creationId xmlns:a16="http://schemas.microsoft.com/office/drawing/2014/main" id="{88657C9A-930C-C250-9737-6B3C5ADA173D}"/>
                </a:ext>
              </a:extLst>
            </p:cNvPr>
            <p:cNvSpPr txBox="1"/>
            <p:nvPr/>
          </p:nvSpPr>
          <p:spPr>
            <a:xfrm>
              <a:off x="10655300" y="4696127"/>
              <a:ext cx="1206354" cy="261610"/>
            </a:xfrm>
            <a:prstGeom prst="rect">
              <a:avLst/>
            </a:prstGeom>
            <a:noFill/>
            <a:ln>
              <a:solidFill>
                <a:schemeClr val="bg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1.5% Art.94(4)</a:t>
              </a:r>
            </a:p>
          </p:txBody>
        </p:sp>
      </p:grpSp>
      <p:grpSp>
        <p:nvGrpSpPr>
          <p:cNvPr id="15" name="Gruppo 14">
            <a:extLst>
              <a:ext uri="{FF2B5EF4-FFF2-40B4-BE49-F238E27FC236}">
                <a16:creationId xmlns:a16="http://schemas.microsoft.com/office/drawing/2014/main" id="{8ECE6E1D-F33E-0F26-C922-C77F1AA1926B}"/>
              </a:ext>
            </a:extLst>
          </p:cNvPr>
          <p:cNvGrpSpPr/>
          <p:nvPr/>
        </p:nvGrpSpPr>
        <p:grpSpPr>
          <a:xfrm>
            <a:off x="8636000" y="3429000"/>
            <a:ext cx="1866900" cy="2095500"/>
            <a:chOff x="8636000" y="3429000"/>
            <a:chExt cx="1866900" cy="2095500"/>
          </a:xfrm>
        </p:grpSpPr>
        <p:sp>
          <p:nvSpPr>
            <p:cNvPr id="11" name="Parentesi graffa chiusa 10">
              <a:extLst>
                <a:ext uri="{FF2B5EF4-FFF2-40B4-BE49-F238E27FC236}">
                  <a16:creationId xmlns:a16="http://schemas.microsoft.com/office/drawing/2014/main" id="{D03B3C45-20EF-55B3-0723-9BC18ED280A9}"/>
                </a:ext>
              </a:extLst>
            </p:cNvPr>
            <p:cNvSpPr/>
            <p:nvPr/>
          </p:nvSpPr>
          <p:spPr>
            <a:xfrm>
              <a:off x="8636000" y="3429000"/>
              <a:ext cx="152400" cy="20955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4D4D4D"/>
                </a:solidFill>
                <a:effectLst/>
                <a:uLnTx/>
                <a:uFillTx/>
                <a:latin typeface="Arial"/>
                <a:ea typeface="+mn-ea"/>
                <a:cs typeface="+mn-cs"/>
                <a:sym typeface="Arial"/>
              </a:endParaRPr>
            </a:p>
          </p:txBody>
        </p:sp>
        <p:sp>
          <p:nvSpPr>
            <p:cNvPr id="12" name="CasellaDiTesto 11">
              <a:extLst>
                <a:ext uri="{FF2B5EF4-FFF2-40B4-BE49-F238E27FC236}">
                  <a16:creationId xmlns:a16="http://schemas.microsoft.com/office/drawing/2014/main" id="{47682C73-4CE3-3015-6AC4-EAD78EFFF3DA}"/>
                </a:ext>
              </a:extLst>
            </p:cNvPr>
            <p:cNvSpPr txBox="1"/>
            <p:nvPr/>
          </p:nvSpPr>
          <p:spPr>
            <a:xfrm>
              <a:off x="8788400" y="4345945"/>
              <a:ext cx="1714500" cy="261610"/>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37.1% </a:t>
              </a:r>
              <a:r>
                <a:rPr kumimoji="0" lang="it-IT" sz="1100" b="0" i="0" u="none" strike="noStrike" kern="0" cap="none" spc="0" normalizeH="0" baseline="0" noProof="0" dirty="0" err="1">
                  <a:ln>
                    <a:noFill/>
                  </a:ln>
                  <a:solidFill>
                    <a:srgbClr val="000000"/>
                  </a:solidFill>
                  <a:effectLst/>
                  <a:uLnTx/>
                  <a:uFillTx/>
                  <a:latin typeface="Arial"/>
                  <a:cs typeface="Arial"/>
                  <a:sym typeface="Arial"/>
                </a:rPr>
                <a:t>already</a:t>
              </a:r>
              <a:r>
                <a:rPr kumimoji="0" lang="it-IT" sz="1100" b="0" i="0" u="none" strike="noStrike" kern="0" cap="none" spc="0" normalizeH="0" baseline="0" noProof="0" dirty="0">
                  <a:ln>
                    <a:noFill/>
                  </a:ln>
                  <a:solidFill>
                    <a:srgbClr val="000000"/>
                  </a:solidFill>
                  <a:effectLst/>
                  <a:uLnTx/>
                  <a:uFillTx/>
                  <a:latin typeface="Arial"/>
                  <a:cs typeface="Arial"/>
                  <a:sym typeface="Arial"/>
                </a:rPr>
                <a:t> in use</a:t>
              </a:r>
            </a:p>
          </p:txBody>
        </p:sp>
      </p:grpSp>
      <p:grpSp>
        <p:nvGrpSpPr>
          <p:cNvPr id="16" name="Gruppo 15">
            <a:extLst>
              <a:ext uri="{FF2B5EF4-FFF2-40B4-BE49-F238E27FC236}">
                <a16:creationId xmlns:a16="http://schemas.microsoft.com/office/drawing/2014/main" id="{FB3E5509-0A1E-1D8F-CCB7-CA0E9E405983}"/>
              </a:ext>
            </a:extLst>
          </p:cNvPr>
          <p:cNvGrpSpPr/>
          <p:nvPr/>
        </p:nvGrpSpPr>
        <p:grpSpPr>
          <a:xfrm>
            <a:off x="8635023" y="2777980"/>
            <a:ext cx="1867877" cy="261610"/>
            <a:chOff x="8635023" y="2777980"/>
            <a:chExt cx="1867877" cy="261610"/>
          </a:xfrm>
        </p:grpSpPr>
        <p:sp>
          <p:nvSpPr>
            <p:cNvPr id="13" name="Parentesi graffa chiusa 12">
              <a:extLst>
                <a:ext uri="{FF2B5EF4-FFF2-40B4-BE49-F238E27FC236}">
                  <a16:creationId xmlns:a16="http://schemas.microsoft.com/office/drawing/2014/main" id="{7BF05904-6787-E2FE-5FDD-6C5AB2CAB8C8}"/>
                </a:ext>
              </a:extLst>
            </p:cNvPr>
            <p:cNvSpPr/>
            <p:nvPr/>
          </p:nvSpPr>
          <p:spPr>
            <a:xfrm>
              <a:off x="8635023" y="2831506"/>
              <a:ext cx="152400" cy="154559"/>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4D4D4D"/>
                </a:solidFill>
                <a:effectLst/>
                <a:uLnTx/>
                <a:uFillTx/>
                <a:latin typeface="Arial"/>
                <a:ea typeface="+mn-ea"/>
                <a:cs typeface="+mn-cs"/>
                <a:sym typeface="Arial"/>
              </a:endParaRPr>
            </a:p>
          </p:txBody>
        </p:sp>
        <p:sp>
          <p:nvSpPr>
            <p:cNvPr id="14" name="CasellaDiTesto 13">
              <a:extLst>
                <a:ext uri="{FF2B5EF4-FFF2-40B4-BE49-F238E27FC236}">
                  <a16:creationId xmlns:a16="http://schemas.microsoft.com/office/drawing/2014/main" id="{AEEA08C6-E2A4-CB15-1E2C-104C68601624}"/>
                </a:ext>
              </a:extLst>
            </p:cNvPr>
            <p:cNvSpPr txBox="1"/>
            <p:nvPr/>
          </p:nvSpPr>
          <p:spPr>
            <a:xfrm>
              <a:off x="8788400" y="2777980"/>
              <a:ext cx="1714500" cy="261610"/>
            </a:xfrm>
            <a:prstGeom prst="rect">
              <a:avLst/>
            </a:prstGeom>
            <a:solidFill>
              <a:schemeClr val="bg1"/>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2.3% </a:t>
              </a:r>
              <a:r>
                <a:rPr kumimoji="0" lang="it-IT" sz="1100" b="0" i="0" u="none" strike="noStrike" kern="0" cap="none" spc="0" normalizeH="0" baseline="0" noProof="0" dirty="0" err="1">
                  <a:ln>
                    <a:noFill/>
                  </a:ln>
                  <a:solidFill>
                    <a:srgbClr val="000000"/>
                  </a:solidFill>
                  <a:effectLst/>
                  <a:uLnTx/>
                  <a:uFillTx/>
                  <a:latin typeface="Arial"/>
                  <a:cs typeface="Arial"/>
                  <a:sym typeface="Arial"/>
                </a:rPr>
                <a:t>already</a:t>
              </a:r>
              <a:r>
                <a:rPr kumimoji="0" lang="it-IT" sz="1100" b="0" i="0" u="none" strike="noStrike" kern="0" cap="none" spc="0" normalizeH="0" baseline="0" noProof="0" dirty="0">
                  <a:ln>
                    <a:noFill/>
                  </a:ln>
                  <a:solidFill>
                    <a:srgbClr val="000000"/>
                  </a:solidFill>
                  <a:effectLst/>
                  <a:uLnTx/>
                  <a:uFillTx/>
                  <a:latin typeface="Arial"/>
                  <a:cs typeface="Arial"/>
                  <a:sym typeface="Arial"/>
                </a:rPr>
                <a:t> in use</a:t>
              </a:r>
            </a:p>
          </p:txBody>
        </p:sp>
      </p:grpSp>
    </p:spTree>
    <p:extLst>
      <p:ext uri="{BB962C8B-B14F-4D97-AF65-F5344CB8AC3E}">
        <p14:creationId xmlns:p14="http://schemas.microsoft.com/office/powerpoint/2010/main" val="291129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E53FB-3673-4300-5C80-36942C0EE8E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2877D91-B1C7-F134-7FC4-EF479CD5B410}"/>
              </a:ext>
            </a:extLst>
          </p:cNvPr>
          <p:cNvSpPr>
            <a:spLocks noGrp="1"/>
          </p:cNvSpPr>
          <p:nvPr>
            <p:ph type="title"/>
          </p:nvPr>
        </p:nvSpPr>
        <p:spPr/>
        <p:txBody>
          <a:bodyPr vert="horz" lIns="91440" tIns="45720" rIns="91440" bIns="45720" rtlCol="0" anchor="b">
            <a:normAutofit fontScale="90000"/>
          </a:bodyPr>
          <a:lstStyle/>
          <a:p>
            <a:pPr algn="ctr"/>
            <a:r>
              <a:rPr lang="en-US" kern="1200" dirty="0">
                <a:solidFill>
                  <a:schemeClr val="tx1"/>
                </a:solidFill>
                <a:latin typeface="Arial"/>
              </a:rPr>
              <a:t>Overview of the uptake (planned) in ESF+ </a:t>
            </a:r>
            <a:br>
              <a:rPr lang="en-US" kern="1200" dirty="0">
                <a:solidFill>
                  <a:schemeClr val="tx1"/>
                </a:solidFill>
                <a:latin typeface="Arial"/>
              </a:rPr>
            </a:br>
            <a:r>
              <a:rPr lang="en-US" kern="1200" dirty="0">
                <a:solidFill>
                  <a:schemeClr val="tx1"/>
                </a:solidFill>
                <a:latin typeface="Arial"/>
              </a:rPr>
              <a:t>(2021-2027)</a:t>
            </a:r>
          </a:p>
        </p:txBody>
      </p:sp>
      <p:graphicFrame>
        <p:nvGraphicFramePr>
          <p:cNvPr id="5" name="Grafico 4">
            <a:extLst>
              <a:ext uri="{FF2B5EF4-FFF2-40B4-BE49-F238E27FC236}">
                <a16:creationId xmlns:a16="http://schemas.microsoft.com/office/drawing/2014/main" id="{C5DB3206-042B-32EA-3A92-5414B02F463C}"/>
              </a:ext>
            </a:extLst>
          </p:cNvPr>
          <p:cNvGraphicFramePr>
            <a:graphicFrameLocks/>
          </p:cNvGraphicFramePr>
          <p:nvPr/>
        </p:nvGraphicFramePr>
        <p:xfrm>
          <a:off x="6778594" y="1536516"/>
          <a:ext cx="4365949" cy="4585478"/>
        </p:xfrm>
        <a:graphic>
          <a:graphicData uri="http://schemas.openxmlformats.org/drawingml/2006/chart">
            <c:chart xmlns:c="http://schemas.openxmlformats.org/drawingml/2006/chart" xmlns:r="http://schemas.openxmlformats.org/officeDocument/2006/relationships" r:id="rId3"/>
          </a:graphicData>
        </a:graphic>
      </p:graphicFrame>
      <p:pic>
        <p:nvPicPr>
          <p:cNvPr id="6" name="Immagine 5">
            <a:extLst>
              <a:ext uri="{FF2B5EF4-FFF2-40B4-BE49-F238E27FC236}">
                <a16:creationId xmlns:a16="http://schemas.microsoft.com/office/drawing/2014/main" id="{189C2A77-EC36-6642-0476-9B601194D8C6}"/>
              </a:ext>
            </a:extLst>
          </p:cNvPr>
          <p:cNvPicPr>
            <a:picLocks noChangeAspect="1"/>
          </p:cNvPicPr>
          <p:nvPr/>
        </p:nvPicPr>
        <p:blipFill>
          <a:blip r:embed="rId4"/>
          <a:stretch>
            <a:fillRect/>
          </a:stretch>
        </p:blipFill>
        <p:spPr>
          <a:xfrm>
            <a:off x="1328787" y="1265217"/>
            <a:ext cx="5335507" cy="5401054"/>
          </a:xfrm>
          <a:prstGeom prst="rect">
            <a:avLst/>
          </a:prstGeom>
        </p:spPr>
      </p:pic>
      <p:grpSp>
        <p:nvGrpSpPr>
          <p:cNvPr id="17" name="Gruppo 16">
            <a:extLst>
              <a:ext uri="{FF2B5EF4-FFF2-40B4-BE49-F238E27FC236}">
                <a16:creationId xmlns:a16="http://schemas.microsoft.com/office/drawing/2014/main" id="{99DD62EA-882A-B585-4275-9DE6BFE7A359}"/>
              </a:ext>
            </a:extLst>
          </p:cNvPr>
          <p:cNvGrpSpPr/>
          <p:nvPr/>
        </p:nvGrpSpPr>
        <p:grpSpPr>
          <a:xfrm>
            <a:off x="10465166" y="4876140"/>
            <a:ext cx="1358754" cy="592182"/>
            <a:chOff x="10502900" y="4940300"/>
            <a:chExt cx="1358754" cy="592182"/>
          </a:xfrm>
        </p:grpSpPr>
        <p:sp>
          <p:nvSpPr>
            <p:cNvPr id="18" name="Parentesi graffa chiusa 17">
              <a:extLst>
                <a:ext uri="{FF2B5EF4-FFF2-40B4-BE49-F238E27FC236}">
                  <a16:creationId xmlns:a16="http://schemas.microsoft.com/office/drawing/2014/main" id="{45FE5A79-D376-8114-052C-79D44D9615CB}"/>
                </a:ext>
              </a:extLst>
            </p:cNvPr>
            <p:cNvSpPr/>
            <p:nvPr/>
          </p:nvSpPr>
          <p:spPr>
            <a:xfrm>
              <a:off x="10502900" y="4940300"/>
              <a:ext cx="152400" cy="58420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it-IT" sz="1400" b="0" i="0" u="none" strike="noStrike" kern="0" cap="none" spc="0" normalizeH="0" baseline="0" noProof="0">
                <a:ln>
                  <a:noFill/>
                </a:ln>
                <a:solidFill>
                  <a:srgbClr val="4D4D4D"/>
                </a:solidFill>
                <a:effectLst/>
                <a:uLnTx/>
                <a:uFillTx/>
                <a:latin typeface="Arial"/>
                <a:ea typeface="+mn-ea"/>
                <a:cs typeface="+mn-cs"/>
                <a:sym typeface="Arial"/>
              </a:endParaRPr>
            </a:p>
          </p:txBody>
        </p:sp>
        <p:sp>
          <p:nvSpPr>
            <p:cNvPr id="19" name="CasellaDiTesto 18">
              <a:extLst>
                <a:ext uri="{FF2B5EF4-FFF2-40B4-BE49-F238E27FC236}">
                  <a16:creationId xmlns:a16="http://schemas.microsoft.com/office/drawing/2014/main" id="{B8BC42B2-3454-41DC-92DE-53B185696B4A}"/>
                </a:ext>
              </a:extLst>
            </p:cNvPr>
            <p:cNvSpPr txBox="1"/>
            <p:nvPr/>
          </p:nvSpPr>
          <p:spPr>
            <a:xfrm>
              <a:off x="10655300" y="5101595"/>
              <a:ext cx="1206354" cy="430887"/>
            </a:xfrm>
            <a:prstGeom prst="rect">
              <a:avLst/>
            </a:prstGeom>
            <a:no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it-IT" sz="1100" b="0" i="0" u="none" strike="noStrike" kern="0" cap="none" spc="0" normalizeH="0" baseline="0" noProof="0" dirty="0">
                  <a:ln>
                    <a:noFill/>
                  </a:ln>
                  <a:solidFill>
                    <a:srgbClr val="000000"/>
                  </a:solidFill>
                  <a:effectLst/>
                  <a:uLnTx/>
                  <a:uFillTx/>
                  <a:latin typeface="Arial"/>
                  <a:cs typeface="Arial"/>
                  <a:sym typeface="Arial"/>
                </a:rPr>
                <a:t>13.4% </a:t>
              </a:r>
              <a:r>
                <a:rPr kumimoji="0" lang="it-IT" sz="1100" b="0" i="0" u="none" strike="noStrike" kern="0" cap="none" spc="0" normalizeH="0" baseline="0" noProof="0" dirty="0" err="1">
                  <a:ln>
                    <a:noFill/>
                  </a:ln>
                  <a:solidFill>
                    <a:srgbClr val="000000"/>
                  </a:solidFill>
                  <a:effectLst/>
                  <a:uLnTx/>
                  <a:uFillTx/>
                  <a:latin typeface="Arial"/>
                  <a:cs typeface="Arial"/>
                  <a:sym typeface="Arial"/>
                </a:rPr>
                <a:t>already</a:t>
              </a:r>
              <a:r>
                <a:rPr kumimoji="0" lang="it-IT" sz="1100" b="0" i="0" u="none" strike="noStrike" kern="0" cap="none" spc="0" normalizeH="0" baseline="0" noProof="0" dirty="0">
                  <a:ln>
                    <a:noFill/>
                  </a:ln>
                  <a:solidFill>
                    <a:srgbClr val="000000"/>
                  </a:solidFill>
                  <a:effectLst/>
                  <a:uLnTx/>
                  <a:uFillTx/>
                  <a:latin typeface="Arial"/>
                  <a:cs typeface="Arial"/>
                  <a:sym typeface="Arial"/>
                </a:rPr>
                <a:t> in use</a:t>
              </a:r>
            </a:p>
          </p:txBody>
        </p:sp>
      </p:grpSp>
    </p:spTree>
    <p:extLst>
      <p:ext uri="{BB962C8B-B14F-4D97-AF65-F5344CB8AC3E}">
        <p14:creationId xmlns:p14="http://schemas.microsoft.com/office/powerpoint/2010/main" val="120373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E177-820A-3081-D1F4-92C5F4D3241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FAE7A10-60FC-AEA0-9ABF-A1CBA404502D}"/>
              </a:ext>
            </a:extLst>
          </p:cNvPr>
          <p:cNvSpPr>
            <a:spLocks noGrp="1"/>
          </p:cNvSpPr>
          <p:nvPr>
            <p:ph type="title"/>
          </p:nvPr>
        </p:nvSpPr>
        <p:spPr/>
        <p:txBody>
          <a:bodyPr vert="horz" lIns="91440" tIns="45720" rIns="91440" bIns="45720" rtlCol="0" anchor="b">
            <a:normAutofit/>
          </a:bodyPr>
          <a:lstStyle/>
          <a:p>
            <a:pPr algn="ctr"/>
            <a:r>
              <a:rPr lang="en-US" kern="1200" dirty="0">
                <a:solidFill>
                  <a:schemeClr val="tx1"/>
                </a:solidFill>
                <a:latin typeface="Arial"/>
              </a:rPr>
              <a:t>Overview of the uptake in ESF+ (2021-2027)</a:t>
            </a:r>
          </a:p>
        </p:txBody>
      </p:sp>
      <p:graphicFrame>
        <p:nvGraphicFramePr>
          <p:cNvPr id="5" name="Grafico 4">
            <a:extLst>
              <a:ext uri="{FF2B5EF4-FFF2-40B4-BE49-F238E27FC236}">
                <a16:creationId xmlns:a16="http://schemas.microsoft.com/office/drawing/2014/main" id="{3C36A708-BDC6-E376-B744-7101B6FB7902}"/>
              </a:ext>
            </a:extLst>
          </p:cNvPr>
          <p:cNvGraphicFramePr>
            <a:graphicFrameLocks/>
          </p:cNvGraphicFramePr>
          <p:nvPr/>
        </p:nvGraphicFramePr>
        <p:xfrm>
          <a:off x="7585374" y="1549216"/>
          <a:ext cx="4365949" cy="4585478"/>
        </p:xfrm>
        <a:graphic>
          <a:graphicData uri="http://schemas.openxmlformats.org/drawingml/2006/chart">
            <c:chart xmlns:c="http://schemas.openxmlformats.org/drawingml/2006/chart" xmlns:r="http://schemas.openxmlformats.org/officeDocument/2006/relationships" r:id="rId3"/>
          </a:graphicData>
        </a:graphic>
      </p:graphicFrame>
      <p:pic>
        <p:nvPicPr>
          <p:cNvPr id="10" name="Immagine 9">
            <a:extLst>
              <a:ext uri="{FF2B5EF4-FFF2-40B4-BE49-F238E27FC236}">
                <a16:creationId xmlns:a16="http://schemas.microsoft.com/office/drawing/2014/main" id="{A3FC033B-2C3D-A974-5550-B213D313C586}"/>
              </a:ext>
            </a:extLst>
          </p:cNvPr>
          <p:cNvPicPr>
            <a:picLocks noChangeAspect="1"/>
          </p:cNvPicPr>
          <p:nvPr/>
        </p:nvPicPr>
        <p:blipFill>
          <a:blip r:embed="rId4"/>
          <a:stretch>
            <a:fillRect/>
          </a:stretch>
        </p:blipFill>
        <p:spPr>
          <a:xfrm>
            <a:off x="1051459" y="1265217"/>
            <a:ext cx="5258633" cy="5323077"/>
          </a:xfrm>
          <a:prstGeom prst="rect">
            <a:avLst/>
          </a:prstGeom>
        </p:spPr>
      </p:pic>
    </p:spTree>
    <p:extLst>
      <p:ext uri="{BB962C8B-B14F-4D97-AF65-F5344CB8AC3E}">
        <p14:creationId xmlns:p14="http://schemas.microsoft.com/office/powerpoint/2010/main" val="1051517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24E42-B5D3-1F69-D920-E8613231B05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D3B6646-A41A-34AA-0E7D-F806B25B2B10}"/>
              </a:ext>
            </a:extLst>
          </p:cNvPr>
          <p:cNvSpPr>
            <a:spLocks noGrp="1"/>
          </p:cNvSpPr>
          <p:nvPr>
            <p:ph type="title"/>
          </p:nvPr>
        </p:nvSpPr>
        <p:spPr>
          <a:noFill/>
          <a:ln>
            <a:noFill/>
          </a:ln>
        </p:spPr>
        <p:txBody>
          <a:bodyPr spcFirstLastPara="1" vert="horz" wrap="square" lIns="91440" tIns="45720" rIns="91440" bIns="45720" rtlCol="0" anchor="b" anchorCtr="0">
            <a:normAutofit/>
          </a:bodyPr>
          <a:lstStyle/>
          <a:p>
            <a:pPr algn="ctr"/>
            <a:r>
              <a:rPr lang="en-US" kern="1200" dirty="0">
                <a:solidFill>
                  <a:schemeClr val="tx1"/>
                </a:solidFill>
              </a:rPr>
              <a:t>Overview of the uptake in ESF and ESF+</a:t>
            </a:r>
          </a:p>
        </p:txBody>
      </p:sp>
      <p:graphicFrame>
        <p:nvGraphicFramePr>
          <p:cNvPr id="4" name="Grafico 3">
            <a:extLst>
              <a:ext uri="{FF2B5EF4-FFF2-40B4-BE49-F238E27FC236}">
                <a16:creationId xmlns:a16="http://schemas.microsoft.com/office/drawing/2014/main" id="{C85F2EB9-150E-D4A4-E523-2F67C9228B6B}"/>
              </a:ext>
            </a:extLst>
          </p:cNvPr>
          <p:cNvGraphicFramePr>
            <a:graphicFrameLocks/>
          </p:cNvGraphicFramePr>
          <p:nvPr/>
        </p:nvGraphicFramePr>
        <p:xfrm>
          <a:off x="1728787" y="1112971"/>
          <a:ext cx="7843837" cy="54878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86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
            <a:extLst>
              <a:ext uri="{FF2B5EF4-FFF2-40B4-BE49-F238E27FC236}">
                <a16:creationId xmlns:a16="http://schemas.microsoft.com/office/drawing/2014/main" id="{BC89BC64-B75E-59F4-11E1-FD14B3FE73E4}"/>
              </a:ext>
            </a:extLst>
          </p:cNvPr>
          <p:cNvSpPr>
            <a:spLocks noGrp="1"/>
          </p:cNvSpPr>
          <p:nvPr>
            <p:ph type="sldNum" idx="12"/>
          </p:nvPr>
        </p:nvSpPr>
        <p:spPr>
          <a:xfrm>
            <a:off x="697524" y="6131286"/>
            <a:ext cx="2743200" cy="365125"/>
          </a:xfrm>
        </p:spPr>
        <p:txBody>
          <a:bodyPr/>
          <a:lstStyle/>
          <a:p>
            <a:pPr marL="0" lvl="0" indent="0" algn="l" rtl="0">
              <a:spcBef>
                <a:spcPts val="0"/>
              </a:spcBef>
              <a:spcAft>
                <a:spcPts val="600"/>
              </a:spcAft>
              <a:buNone/>
            </a:pPr>
            <a:fld id="{00000000-1234-1234-1234-123412341234}" type="slidenum">
              <a:rPr lang="en-GB"/>
              <a:pPr marL="0" lvl="0" indent="0" algn="l" rtl="0">
                <a:spcBef>
                  <a:spcPts val="0"/>
                </a:spcBef>
                <a:spcAft>
                  <a:spcPts val="600"/>
                </a:spcAft>
                <a:buNone/>
              </a:pPr>
              <a:t>15</a:t>
            </a:fld>
            <a:endParaRPr lang="en-GB"/>
          </a:p>
        </p:txBody>
      </p:sp>
      <p:sp>
        <p:nvSpPr>
          <p:cNvPr id="2" name="Titolo 1">
            <a:extLst>
              <a:ext uri="{FF2B5EF4-FFF2-40B4-BE49-F238E27FC236}">
                <a16:creationId xmlns:a16="http://schemas.microsoft.com/office/drawing/2014/main" id="{BAC14044-F317-4819-B838-581C471C0AD8}"/>
              </a:ext>
            </a:extLst>
          </p:cNvPr>
          <p:cNvSpPr>
            <a:spLocks noGrp="1"/>
          </p:cNvSpPr>
          <p:nvPr>
            <p:ph type="title"/>
          </p:nvPr>
        </p:nvSpPr>
        <p:spPr>
          <a:xfrm>
            <a:off x="838200" y="482860"/>
            <a:ext cx="10515600" cy="782357"/>
          </a:xfrm>
        </p:spPr>
        <p:txBody>
          <a:bodyPr wrap="square" anchor="ctr">
            <a:normAutofit/>
          </a:bodyPr>
          <a:lstStyle/>
          <a:p>
            <a:r>
              <a:t>De viktigaste resultaten</a:t>
            </a:r>
          </a:p>
        </p:txBody>
      </p:sp>
      <p:sp>
        <p:nvSpPr>
          <p:cNvPr id="3" name="Segnaposto contenuto 2">
            <a:extLst>
              <a:ext uri="{FF2B5EF4-FFF2-40B4-BE49-F238E27FC236}">
                <a16:creationId xmlns:a16="http://schemas.microsoft.com/office/drawing/2014/main" id="{FC0213A6-B788-BF2E-1E09-F148F3374A00}"/>
              </a:ext>
            </a:extLst>
          </p:cNvPr>
          <p:cNvSpPr>
            <a:spLocks noGrp="1"/>
          </p:cNvSpPr>
          <p:nvPr>
            <p:ph idx="4294967295"/>
          </p:nvPr>
        </p:nvSpPr>
        <p:spPr>
          <a:xfrm>
            <a:off x="428625" y="1455717"/>
            <a:ext cx="7315198" cy="4352544"/>
          </a:xfrm>
        </p:spPr>
        <p:txBody>
          <a:bodyPr anchor="t">
            <a:noAutofit/>
          </a:bodyPr>
          <a:lstStyle/>
          <a:p>
            <a:pPr>
              <a:lnSpc>
                <a:spcPct val="90000"/>
              </a:lnSpc>
              <a:spcAft>
                <a:spcPts val="600"/>
              </a:spcAft>
              <a:buClr>
                <a:srgbClr val="000000"/>
              </a:buClr>
              <a:defRPr>
                <a:solidFill>
                  <a:schemeClr val="dk2"/>
                </a:solidFill>
              </a:defRPr>
            </a:pPr>
            <a:r>
              <a:t>Användningen och effekten av förenklingsåtgärder ökade betydligt under den föregående programperioden: (på EU-nivå +14,5 % på lägre nivå med vissa medlemsstater med över 80 % täckning)</a:t>
            </a:r>
          </a:p>
          <a:p>
            <a:pPr>
              <a:lnSpc>
                <a:spcPct val="90000"/>
              </a:lnSpc>
              <a:spcAft>
                <a:spcPts val="600"/>
              </a:spcAft>
              <a:buClr>
                <a:srgbClr val="000000"/>
              </a:buClr>
              <a:defRPr>
                <a:solidFill>
                  <a:schemeClr val="dk2"/>
                </a:solidFill>
              </a:defRPr>
            </a:pPr>
            <a:r>
              <a:t>En jämförelse med användningen av alternativet i artikel 14.1 i förordning (EU) nr 1304/2013 visar att förenklingen har ökat även på den övre nivån sedan den föregående programperioden.</a:t>
            </a:r>
          </a:p>
          <a:p>
            <a:pPr>
              <a:lnSpc>
                <a:spcPct val="90000"/>
              </a:lnSpc>
              <a:spcAft>
                <a:spcPts val="600"/>
              </a:spcAft>
              <a:buClr>
                <a:srgbClr val="000000"/>
              </a:buClr>
              <a:defRPr>
                <a:solidFill>
                  <a:schemeClr val="dk2"/>
                </a:solidFill>
              </a:defRPr>
            </a:pPr>
            <a:r>
              <a:t>Användningen av FNLC är för närvarande mer begränsad. (Men) de inledande utmaningar och farhågor som programmyndigheterna stod inför vid utformningen och genomförandet av FNLC återspeglar de erfarenheter som observerades när förenklade kostnadsalternativ först infördes. </a:t>
            </a:r>
          </a:p>
          <a:p>
            <a:pPr>
              <a:lnSpc>
                <a:spcPct val="90000"/>
              </a:lnSpc>
              <a:spcAft>
                <a:spcPts val="600"/>
              </a:spcAft>
              <a:buClr>
                <a:srgbClr val="000000"/>
              </a:buClr>
            </a:pPr>
            <a:endParaRPr b="0" i="0" u="none" strike="noStrike" cap="none">
              <a:solidFill>
                <a:schemeClr val="dk2"/>
              </a:solidFill>
            </a:endParaRPr>
          </a:p>
        </p:txBody>
      </p:sp>
      <p:grpSp>
        <p:nvGrpSpPr>
          <p:cNvPr id="5" name="Gruppo 4">
            <a:extLst>
              <a:ext uri="{FF2B5EF4-FFF2-40B4-BE49-F238E27FC236}">
                <a16:creationId xmlns:a16="http://schemas.microsoft.com/office/drawing/2014/main" id="{AA7B3220-836F-9D18-CAE0-B6B5AFA37A72}"/>
              </a:ext>
            </a:extLst>
          </p:cNvPr>
          <p:cNvGrpSpPr/>
          <p:nvPr/>
        </p:nvGrpSpPr>
        <p:grpSpPr>
          <a:xfrm>
            <a:off x="8404107" y="1455717"/>
            <a:ext cx="3203809" cy="4352544"/>
            <a:chOff x="8404107" y="1455717"/>
            <a:chExt cx="3203809" cy="4352544"/>
          </a:xfrm>
        </p:grpSpPr>
        <p:pic>
          <p:nvPicPr>
            <p:cNvPr id="8" name="Immagine 7">
              <a:extLst>
                <a:ext uri="{FF2B5EF4-FFF2-40B4-BE49-F238E27FC236}">
                  <a16:creationId xmlns:a16="http://schemas.microsoft.com/office/drawing/2014/main" id="{973E89BE-9064-3560-1575-276653A6C393}"/>
                </a:ext>
              </a:extLst>
            </p:cNvPr>
            <p:cNvPicPr>
              <a:picLocks noChangeAspect="1"/>
            </p:cNvPicPr>
            <p:nvPr/>
          </p:nvPicPr>
          <p:blipFill>
            <a:blip r:embed="rId3"/>
            <a:stretch>
              <a:fillRect/>
            </a:stretch>
          </p:blipFill>
          <p:spPr>
            <a:xfrm>
              <a:off x="8404107" y="1455717"/>
              <a:ext cx="3203809" cy="4352544"/>
            </a:xfrm>
            <a:prstGeom prst="rect">
              <a:avLst/>
            </a:prstGeom>
            <a:noFill/>
            <a:ln>
              <a:noFill/>
            </a:ln>
          </p:spPr>
        </p:pic>
        <p:sp>
          <p:nvSpPr>
            <p:cNvPr id="4" name="CasellaDiTesto 3">
              <a:extLst>
                <a:ext uri="{FF2B5EF4-FFF2-40B4-BE49-F238E27FC236}">
                  <a16:creationId xmlns:a16="http://schemas.microsoft.com/office/drawing/2014/main" id="{9960962C-0CA1-F299-E6AB-8C3F6E9D21FA}"/>
                </a:ext>
              </a:extLst>
            </p:cNvPr>
            <p:cNvSpPr txBox="1"/>
            <p:nvPr/>
          </p:nvSpPr>
          <p:spPr>
            <a:xfrm>
              <a:off x="10497066" y="2384589"/>
              <a:ext cx="518984" cy="230832"/>
            </a:xfrm>
            <a:prstGeom prst="rect">
              <a:avLst/>
            </a:prstGeom>
            <a:solidFill>
              <a:srgbClr val="FFC000"/>
            </a:solidFill>
          </p:spPr>
          <p:txBody>
            <a:bodyPr wrap="square">
              <a:spAutoFit/>
            </a:bodyPr>
            <a:lstStyle/>
            <a:p>
              <a:pPr algn="ctr">
                <a:defRPr sz="900"/>
              </a:pPr>
              <a:r>
                <a:t>5,5 %</a:t>
              </a:r>
            </a:p>
          </p:txBody>
        </p:sp>
      </p:grpSp>
      <p:pic>
        <p:nvPicPr>
          <p:cNvPr id="9" name="Immagine 8">
            <a:extLst>
              <a:ext uri="{FF2B5EF4-FFF2-40B4-BE49-F238E27FC236}">
                <a16:creationId xmlns:a16="http://schemas.microsoft.com/office/drawing/2014/main" id="{437E90C7-7D49-6BE4-3BE8-9F7D6005A682}"/>
              </a:ext>
            </a:extLst>
          </p:cNvPr>
          <p:cNvPicPr>
            <a:picLocks noChangeAspect="1"/>
          </p:cNvPicPr>
          <p:nvPr/>
        </p:nvPicPr>
        <p:blipFill>
          <a:blip r:embed="rId4"/>
          <a:stretch>
            <a:fillRect/>
          </a:stretch>
        </p:blipFill>
        <p:spPr>
          <a:xfrm>
            <a:off x="7794462" y="2615421"/>
            <a:ext cx="4112247" cy="2655826"/>
          </a:xfrm>
          <a:prstGeom prst="rect">
            <a:avLst/>
          </a:prstGeom>
        </p:spPr>
      </p:pic>
    </p:spTree>
    <p:extLst>
      <p:ext uri="{BB962C8B-B14F-4D97-AF65-F5344CB8AC3E}">
        <p14:creationId xmlns:p14="http://schemas.microsoft.com/office/powerpoint/2010/main" val="395191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FF515-4C5E-970C-6AA0-AE414F186207}"/>
              </a:ext>
            </a:extLst>
          </p:cNvPr>
          <p:cNvSpPr>
            <a:spLocks noGrp="1"/>
          </p:cNvSpPr>
          <p:nvPr>
            <p:ph type="ctrTitle"/>
          </p:nvPr>
        </p:nvSpPr>
        <p:spPr/>
        <p:txBody>
          <a:bodyPr>
            <a:normAutofit fontScale="90000"/>
          </a:bodyPr>
          <a:lstStyle/>
          <a:p>
            <a:r>
              <a:rPr lang="sv-SE" dirty="0"/>
              <a:t>ECA:s revision Dubbelfinansiering från EU:s budget </a:t>
            </a:r>
          </a:p>
        </p:txBody>
      </p:sp>
      <p:sp>
        <p:nvSpPr>
          <p:cNvPr id="3" name="Underrubrik 2">
            <a:extLst>
              <a:ext uri="{FF2B5EF4-FFF2-40B4-BE49-F238E27FC236}">
                <a16:creationId xmlns:a16="http://schemas.microsoft.com/office/drawing/2014/main" id="{C80C6C05-6942-3475-C812-01E7B0F682BA}"/>
              </a:ext>
            </a:extLst>
          </p:cNvPr>
          <p:cNvSpPr>
            <a:spLocks noGrp="1"/>
          </p:cNvSpPr>
          <p:nvPr>
            <p:ph type="subTitle" idx="1"/>
          </p:nvPr>
        </p:nvSpPr>
        <p:spPr/>
        <p:txBody>
          <a:bodyPr>
            <a:normAutofit fontScale="62500" lnSpcReduction="20000"/>
          </a:bodyPr>
          <a:lstStyle/>
          <a:p>
            <a:r>
              <a:rPr lang="sv-SE" dirty="0"/>
              <a:t>Kontrollsystem saknar väsentlighet </a:t>
            </a:r>
          </a:p>
          <a:p>
            <a:r>
              <a:rPr lang="sv-SE" dirty="0"/>
              <a:t>Faktorer för att minska den ökade risk som följer av RRF-modellen: </a:t>
            </a:r>
          </a:p>
          <a:p>
            <a:r>
              <a:rPr lang="sv-SE" dirty="0"/>
              <a:t>Finansiering som inte är kopplad till kostnader</a:t>
            </a:r>
          </a:p>
          <a:p>
            <a:endParaRPr lang="sv-SE" dirty="0"/>
          </a:p>
        </p:txBody>
      </p:sp>
    </p:spTree>
    <p:extLst>
      <p:ext uri="{BB962C8B-B14F-4D97-AF65-F5344CB8AC3E}">
        <p14:creationId xmlns:p14="http://schemas.microsoft.com/office/powerpoint/2010/main" val="2213047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470102" y="1196753"/>
            <a:ext cx="2041723" cy="2041723"/>
          </a:xfrm>
          <a:prstGeom prst="ellips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 name="Content Placeholder 2"/>
          <p:cNvSpPr>
            <a:spLocks noGrp="1"/>
          </p:cNvSpPr>
          <p:nvPr>
            <p:ph idx="1"/>
          </p:nvPr>
        </p:nvSpPr>
        <p:spPr>
          <a:xfrm>
            <a:off x="5826666" y="1340768"/>
            <a:ext cx="4733830" cy="4824536"/>
          </a:xfrm>
        </p:spPr>
        <p:txBody>
          <a:bodyPr>
            <a:noAutofit/>
          </a:bodyPr>
          <a:lstStyle/>
          <a:p>
            <a:pPr>
              <a:lnSpc>
                <a:spcPct val="100000"/>
              </a:lnSpc>
              <a:defRPr sz="2000"/>
            </a:pPr>
            <a:r>
              <a:rPr sz="1600" dirty="0" err="1"/>
              <a:t>Att</a:t>
            </a:r>
            <a:r>
              <a:rPr sz="1600" dirty="0"/>
              <a:t> </a:t>
            </a:r>
            <a:r>
              <a:rPr sz="1600" dirty="0" err="1"/>
              <a:t>undvika</a:t>
            </a:r>
            <a:r>
              <a:rPr sz="1600" dirty="0"/>
              <a:t> </a:t>
            </a:r>
            <a:r>
              <a:rPr sz="1600" b="1" dirty="0" err="1"/>
              <a:t>dubbelfinansiering</a:t>
            </a:r>
            <a:r>
              <a:rPr sz="1600" b="1" dirty="0"/>
              <a:t> </a:t>
            </a:r>
            <a:r>
              <a:rPr sz="1600" dirty="0" err="1"/>
              <a:t>är</a:t>
            </a:r>
            <a:r>
              <a:rPr sz="1600" dirty="0"/>
              <a:t> </a:t>
            </a:r>
            <a:r>
              <a:rPr sz="1600" dirty="0" err="1"/>
              <a:t>en</a:t>
            </a:r>
            <a:r>
              <a:rPr sz="1600" dirty="0"/>
              <a:t> </a:t>
            </a:r>
            <a:r>
              <a:rPr sz="1600" dirty="0" err="1"/>
              <a:t>grundläggande</a:t>
            </a:r>
            <a:r>
              <a:rPr sz="1600" dirty="0"/>
              <a:t> </a:t>
            </a:r>
            <a:r>
              <a:rPr sz="1600" b="1" dirty="0" err="1"/>
              <a:t>princip</a:t>
            </a:r>
            <a:r>
              <a:rPr sz="1600" b="1" dirty="0"/>
              <a:t> för </a:t>
            </a:r>
            <a:r>
              <a:rPr sz="1600" b="1" dirty="0" err="1"/>
              <a:t>skyddet</a:t>
            </a:r>
            <a:r>
              <a:rPr sz="1600" b="1" dirty="0"/>
              <a:t> av EU:s </a:t>
            </a:r>
            <a:r>
              <a:rPr sz="1600" b="1" dirty="0" err="1"/>
              <a:t>ekonomiska</a:t>
            </a:r>
            <a:r>
              <a:rPr sz="1600" b="1" dirty="0"/>
              <a:t> </a:t>
            </a:r>
            <a:r>
              <a:rPr sz="1600" b="1" dirty="0" err="1"/>
              <a:t>intressen</a:t>
            </a:r>
            <a:r>
              <a:rPr sz="1600" b="1" dirty="0"/>
              <a:t> </a:t>
            </a:r>
            <a:r>
              <a:rPr sz="1600" dirty="0"/>
              <a:t>och </a:t>
            </a:r>
            <a:r>
              <a:rPr sz="1600" dirty="0" err="1"/>
              <a:t>sund</a:t>
            </a:r>
            <a:r>
              <a:rPr sz="1600" dirty="0"/>
              <a:t> </a:t>
            </a:r>
            <a:r>
              <a:rPr sz="1600" dirty="0" err="1"/>
              <a:t>ekonomisk</a:t>
            </a:r>
            <a:r>
              <a:rPr sz="1600" dirty="0"/>
              <a:t> </a:t>
            </a:r>
            <a:r>
              <a:rPr sz="1600" dirty="0" err="1"/>
              <a:t>förvaltning</a:t>
            </a:r>
            <a:r>
              <a:rPr sz="1600" dirty="0"/>
              <a:t>.</a:t>
            </a:r>
          </a:p>
          <a:p>
            <a:pPr>
              <a:lnSpc>
                <a:spcPct val="100000"/>
              </a:lnSpc>
              <a:defRPr sz="2000"/>
            </a:pPr>
            <a:r>
              <a:rPr sz="1600" b="1" dirty="0" err="1"/>
              <a:t>Överlappande</a:t>
            </a:r>
            <a:r>
              <a:rPr sz="1600" b="1" dirty="0"/>
              <a:t> </a:t>
            </a:r>
            <a:r>
              <a:rPr sz="1600" b="1" dirty="0" err="1"/>
              <a:t>politikområden</a:t>
            </a:r>
            <a:r>
              <a:rPr sz="1600" b="1" dirty="0"/>
              <a:t> och </a:t>
            </a:r>
            <a:r>
              <a:rPr sz="1600" b="1" dirty="0" err="1"/>
              <a:t>stödberättigandeperioder</a:t>
            </a:r>
            <a:r>
              <a:rPr sz="1600" b="1" dirty="0"/>
              <a:t> </a:t>
            </a:r>
            <a:r>
              <a:rPr sz="1600" dirty="0"/>
              <a:t>för </a:t>
            </a:r>
            <a:r>
              <a:rPr sz="1600" dirty="0" err="1"/>
              <a:t>faciliteten</a:t>
            </a:r>
            <a:r>
              <a:rPr sz="1600" dirty="0"/>
              <a:t> för </a:t>
            </a:r>
            <a:r>
              <a:rPr sz="1600" dirty="0" err="1"/>
              <a:t>återhämtning</a:t>
            </a:r>
            <a:r>
              <a:rPr sz="1600" dirty="0"/>
              <a:t> och </a:t>
            </a:r>
            <a:r>
              <a:rPr sz="1600" dirty="0" err="1"/>
              <a:t>resiliens</a:t>
            </a:r>
            <a:r>
              <a:rPr sz="1600" dirty="0"/>
              <a:t>, </a:t>
            </a:r>
            <a:r>
              <a:rPr sz="1600" dirty="0" err="1"/>
              <a:t>sammanhållning</a:t>
            </a:r>
            <a:r>
              <a:rPr sz="1600" dirty="0"/>
              <a:t> och FSE</a:t>
            </a:r>
          </a:p>
          <a:p>
            <a:pPr>
              <a:lnSpc>
                <a:spcPct val="100000"/>
              </a:lnSpc>
              <a:defRPr sz="2000"/>
            </a:pPr>
            <a:r>
              <a:rPr sz="1600" dirty="0"/>
              <a:t>Den </a:t>
            </a:r>
            <a:r>
              <a:rPr sz="1600" dirty="0" err="1"/>
              <a:t>första</a:t>
            </a:r>
            <a:r>
              <a:rPr sz="1600" dirty="0"/>
              <a:t> </a:t>
            </a:r>
            <a:r>
              <a:rPr sz="1600" dirty="0" err="1"/>
              <a:t>storskaliga</a:t>
            </a:r>
            <a:r>
              <a:rPr sz="1600" dirty="0"/>
              <a:t> </a:t>
            </a:r>
            <a:r>
              <a:rPr sz="1600" dirty="0" err="1"/>
              <a:t>utbyggnaden</a:t>
            </a:r>
            <a:r>
              <a:rPr sz="1600" dirty="0"/>
              <a:t> av EU:s </a:t>
            </a:r>
            <a:r>
              <a:rPr sz="1600" dirty="0" err="1"/>
              <a:t>ekonomiska</a:t>
            </a:r>
            <a:r>
              <a:rPr sz="1600" dirty="0"/>
              <a:t> </a:t>
            </a:r>
            <a:r>
              <a:rPr sz="1600" dirty="0" err="1"/>
              <a:t>stöd</a:t>
            </a:r>
            <a:r>
              <a:rPr sz="1600" dirty="0"/>
              <a:t> på </a:t>
            </a:r>
            <a:r>
              <a:rPr sz="1600" dirty="0" err="1"/>
              <a:t>grundval</a:t>
            </a:r>
            <a:r>
              <a:rPr sz="1600" dirty="0"/>
              <a:t> av ”</a:t>
            </a:r>
            <a:r>
              <a:rPr sz="1600" dirty="0" err="1"/>
              <a:t>finansiering</a:t>
            </a:r>
            <a:r>
              <a:rPr sz="1600" b="1" dirty="0" err="1"/>
              <a:t>som</a:t>
            </a:r>
            <a:r>
              <a:rPr sz="1600" b="1" dirty="0"/>
              <a:t> </a:t>
            </a:r>
            <a:r>
              <a:rPr sz="1600" b="1" dirty="0" err="1"/>
              <a:t>inte</a:t>
            </a:r>
            <a:r>
              <a:rPr sz="1600" b="1" dirty="0"/>
              <a:t> </a:t>
            </a:r>
            <a:r>
              <a:rPr sz="1600" b="1" dirty="0" err="1"/>
              <a:t>är</a:t>
            </a:r>
            <a:r>
              <a:rPr sz="1600" b="1" dirty="0"/>
              <a:t> </a:t>
            </a:r>
            <a:r>
              <a:rPr sz="1600" b="1" dirty="0" err="1"/>
              <a:t>kopplad</a:t>
            </a:r>
            <a:r>
              <a:rPr sz="1600" b="1" dirty="0"/>
              <a:t> till </a:t>
            </a:r>
            <a:r>
              <a:rPr sz="1600" b="1" dirty="0" err="1"/>
              <a:t>kostnaderna”</a:t>
            </a:r>
            <a:r>
              <a:rPr sz="1600" dirty="0" err="1"/>
              <a:t>utan</a:t>
            </a:r>
            <a:r>
              <a:rPr sz="1600" dirty="0"/>
              <a:t> </a:t>
            </a:r>
            <a:r>
              <a:rPr sz="1600" dirty="0" err="1"/>
              <a:t>koppling</a:t>
            </a:r>
            <a:r>
              <a:rPr sz="1600" dirty="0"/>
              <a:t> till de </a:t>
            </a:r>
            <a:r>
              <a:rPr sz="1600" dirty="0" err="1"/>
              <a:t>faktiska</a:t>
            </a:r>
            <a:r>
              <a:rPr sz="1600" dirty="0"/>
              <a:t> </a:t>
            </a:r>
            <a:r>
              <a:rPr sz="1600" dirty="0" err="1"/>
              <a:t>kostnaderna</a:t>
            </a:r>
            <a:endParaRPr sz="1600" dirty="0"/>
          </a:p>
          <a:p>
            <a:pPr>
              <a:lnSpc>
                <a:spcPct val="100000"/>
              </a:lnSpc>
              <a:defRPr sz="2000"/>
            </a:pPr>
            <a:r>
              <a:rPr sz="1600" b="1" dirty="0"/>
              <a:t>EU-</a:t>
            </a:r>
            <a:r>
              <a:rPr sz="1600" b="1" dirty="0" err="1"/>
              <a:t>finansiering</a:t>
            </a:r>
            <a:r>
              <a:rPr sz="1600" b="1" dirty="0"/>
              <a:t> </a:t>
            </a:r>
            <a:r>
              <a:rPr sz="1600" b="1" dirty="0" err="1"/>
              <a:t>från</a:t>
            </a:r>
            <a:r>
              <a:rPr sz="1600" b="1" dirty="0"/>
              <a:t> </a:t>
            </a:r>
            <a:r>
              <a:rPr sz="1600" b="1" dirty="0" err="1"/>
              <a:t>olika</a:t>
            </a:r>
            <a:r>
              <a:rPr sz="1600" b="1" dirty="0"/>
              <a:t> instrument </a:t>
            </a:r>
            <a:r>
              <a:rPr sz="1600" b="1" dirty="0" err="1"/>
              <a:t>som</a:t>
            </a:r>
            <a:r>
              <a:rPr sz="1600" b="1" dirty="0"/>
              <a:t> </a:t>
            </a:r>
            <a:r>
              <a:rPr sz="1600" b="1" dirty="0" err="1"/>
              <a:t>stöder</a:t>
            </a:r>
            <a:r>
              <a:rPr sz="1600" b="1" dirty="0"/>
              <a:t> </a:t>
            </a:r>
            <a:r>
              <a:rPr sz="1600" b="1" dirty="0" err="1"/>
              <a:t>sammanhållningsmålen</a:t>
            </a:r>
            <a:r>
              <a:rPr sz="1600" b="1" dirty="0"/>
              <a:t> </a:t>
            </a:r>
            <a:r>
              <a:rPr sz="1600" b="1" dirty="0" err="1"/>
              <a:t>utan</a:t>
            </a:r>
            <a:r>
              <a:rPr sz="1600" b="1" dirty="0"/>
              <a:t> </a:t>
            </a:r>
            <a:r>
              <a:rPr sz="1600" b="1" dirty="0" err="1"/>
              <a:t>motstycke</a:t>
            </a:r>
            <a:r>
              <a:rPr sz="1600" b="1" dirty="0"/>
              <a:t> </a:t>
            </a:r>
            <a:r>
              <a:rPr sz="1600" dirty="0"/>
              <a:t> </a:t>
            </a:r>
          </a:p>
        </p:txBody>
      </p:sp>
      <p:sp>
        <p:nvSpPr>
          <p:cNvPr id="5" name="Slide Number Placeholder 4"/>
          <p:cNvSpPr>
            <a:spLocks noGrp="1"/>
          </p:cNvSpPr>
          <p:nvPr>
            <p:ph type="sldNum" sz="quarter" idx="12"/>
          </p:nvPr>
        </p:nvSpPr>
        <p:spPr/>
        <p:txBody>
          <a:bodyPr/>
          <a:lstStyle/>
          <a:p>
            <a:r>
              <a:t>Sida </a:t>
            </a:r>
            <a:fld id="{C26A69B5-200B-4E8E-9012-4EBB91306B1A}" type="slidenum">
              <a:rPr lang="en-GB" smtClean="0"/>
              <a:t>17</a:t>
            </a:fld>
            <a:endParaRPr lang="en-GB"/>
          </a:p>
        </p:txBody>
      </p:sp>
      <p:sp>
        <p:nvSpPr>
          <p:cNvPr id="8" name="Text Placeholder 5"/>
          <p:cNvSpPr>
            <a:spLocks noGrp="1"/>
          </p:cNvSpPr>
          <p:nvPr>
            <p:ph type="body" sz="quarter" idx="14"/>
          </p:nvPr>
        </p:nvSpPr>
        <p:spPr>
          <a:xfrm>
            <a:off x="2711624" y="1700808"/>
            <a:ext cx="1512168" cy="1152128"/>
          </a:xfrm>
        </p:spPr>
        <p:txBody>
          <a:bodyPr>
            <a:normAutofit fontScale="92500" lnSpcReduction="10000"/>
          </a:bodyPr>
          <a:lstStyle/>
          <a:p>
            <a:pPr algn="ctr">
              <a:lnSpc>
                <a:spcPct val="100000"/>
              </a:lnSpc>
              <a:defRPr sz="2000"/>
            </a:pPr>
            <a:r>
              <a:t>Dubbelfinansiering från EU:s budget</a:t>
            </a:r>
            <a:endParaRPr sz="2000"/>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Title 1"/>
          <p:cNvSpPr>
            <a:spLocks noGrp="1"/>
          </p:cNvSpPr>
          <p:nvPr>
            <p:ph type="title"/>
          </p:nvPr>
        </p:nvSpPr>
        <p:spPr>
          <a:xfrm>
            <a:off x="2783632" y="404664"/>
            <a:ext cx="7632848" cy="360040"/>
          </a:xfrm>
        </p:spPr>
        <p:txBody>
          <a:bodyPr>
            <a:noAutofit/>
          </a:bodyPr>
          <a:lstStyle/>
          <a:p>
            <a:pPr>
              <a:defRPr sz="2800">
                <a:solidFill>
                  <a:schemeClr val="bg1"/>
                </a:solidFill>
              </a:defRPr>
            </a:pPr>
            <a:r>
              <a:t>Varför gjorde vi denna revision?</a:t>
            </a:r>
            <a:endParaRPr sz="2800" b="1">
              <a:solidFill>
                <a:schemeClr val="bg1"/>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3512" y="116632"/>
            <a:ext cx="816214" cy="864096"/>
          </a:xfrm>
          <a:prstGeom prst="rect">
            <a:avLst/>
          </a:prstGeom>
        </p:spPr>
      </p:pic>
      <p:pic>
        <p:nvPicPr>
          <p:cNvPr id="2" name="Picture 1" descr="A graph with colorful lines and text">
            <a:extLst>
              <a:ext uri="{FF2B5EF4-FFF2-40B4-BE49-F238E27FC236}">
                <a16:creationId xmlns:a16="http://schemas.microsoft.com/office/drawing/2014/main" id="{6635B75E-3332-D6C3-DDAB-7F27A0C1CA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31505" y="3212977"/>
            <a:ext cx="3953639" cy="2442579"/>
          </a:xfrm>
          <a:prstGeom prst="rect">
            <a:avLst/>
          </a:prstGeom>
        </p:spPr>
      </p:pic>
      <p:sp>
        <p:nvSpPr>
          <p:cNvPr id="4" name="TextBox 3">
            <a:extLst>
              <a:ext uri="{FF2B5EF4-FFF2-40B4-BE49-F238E27FC236}">
                <a16:creationId xmlns:a16="http://schemas.microsoft.com/office/drawing/2014/main" id="{B1417889-D9BE-007A-3980-E4B4CB6434F4}"/>
              </a:ext>
            </a:extLst>
          </p:cNvPr>
          <p:cNvSpPr txBox="1"/>
          <p:nvPr/>
        </p:nvSpPr>
        <p:spPr>
          <a:xfrm>
            <a:off x="1888828" y="5697947"/>
            <a:ext cx="3438990" cy="830997"/>
          </a:xfrm>
          <a:prstGeom prst="rect">
            <a:avLst/>
          </a:prstGeom>
          <a:noFill/>
        </p:spPr>
        <p:txBody>
          <a:bodyPr wrap="square">
            <a:spAutoFit/>
          </a:bodyPr>
          <a:lstStyle/>
          <a:p>
            <a:pPr>
              <a:defRPr sz="1200" b="1">
                <a:solidFill>
                  <a:srgbClr val="056731"/>
                </a:solidFill>
              </a:defRPr>
            </a:pPr>
            <a:r>
              <a:rPr sz="1200"/>
              <a:t>Budgetanslag och stödberättigandeperioder för de sammanhållningspolitiska fonderna, FSE och faciliteten för återhämtning och resiliens </a:t>
            </a:r>
          </a:p>
        </p:txBody>
      </p:sp>
      <p:sp>
        <p:nvSpPr>
          <p:cNvPr id="6" name="Ellips 5">
            <a:extLst>
              <a:ext uri="{FF2B5EF4-FFF2-40B4-BE49-F238E27FC236}">
                <a16:creationId xmlns:a16="http://schemas.microsoft.com/office/drawing/2014/main" id="{EFBB2C2E-06F2-9A24-559C-F73AF8737CAE}"/>
              </a:ext>
            </a:extLst>
          </p:cNvPr>
          <p:cNvSpPr/>
          <p:nvPr/>
        </p:nvSpPr>
        <p:spPr>
          <a:xfrm>
            <a:off x="5302670" y="3911162"/>
            <a:ext cx="5781821" cy="174439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703096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1772816"/>
            <a:ext cx="7275824" cy="4182708"/>
          </a:xfrm>
        </p:spPr>
        <p:txBody>
          <a:bodyPr>
            <a:normAutofit fontScale="85000" lnSpcReduction="20000"/>
          </a:bodyPr>
          <a:lstStyle/>
          <a:p>
            <a:pPr marL="342900" indent="-342900">
              <a:buAutoNum type="arabicPeriod"/>
              <a:defRPr sz="2400"/>
            </a:pPr>
            <a:r>
              <a:t>Har den rättsliga ramen tydligt definierat </a:t>
            </a:r>
            <a:r>
              <a:rPr b="1"/>
              <a:t>begreppet dubbelfinansiering </a:t>
            </a:r>
            <a:r>
              <a:t>för facilitetens modell för finansiering som inte är kopplad till kostnaderna?</a:t>
            </a:r>
          </a:p>
          <a:p>
            <a:pPr marL="342900" indent="-342900">
              <a:buAutoNum type="arabicPeriod"/>
              <a:defRPr sz="2400"/>
            </a:pPr>
            <a:r>
              <a:t>Har </a:t>
            </a:r>
            <a:r>
              <a:rPr b="1"/>
              <a:t>kommissionen</a:t>
            </a:r>
            <a:r>
              <a:t> och </a:t>
            </a:r>
            <a:r>
              <a:rPr b="1"/>
              <a:t>medlemsstaterna inrättat </a:t>
            </a:r>
            <a:r>
              <a:t>och genomfört tillräckliga arrangemang för att </a:t>
            </a:r>
            <a:r>
              <a:rPr b="1"/>
              <a:t>förhindra</a:t>
            </a:r>
            <a:r>
              <a:t> risken för dubbelfinansiering?</a:t>
            </a:r>
            <a:endParaRPr>
              <a:solidFill>
                <a:srgbClr val="006D34"/>
              </a:solidFill>
            </a:endParaRPr>
          </a:p>
          <a:p>
            <a:pPr marL="342900" indent="-342900">
              <a:buAutoNum type="arabicPeriod"/>
              <a:defRPr sz="2400"/>
            </a:pPr>
            <a:r>
              <a:t>Har de utvalda </a:t>
            </a:r>
            <a:r>
              <a:rPr b="1"/>
              <a:t>medlemsstaterna </a:t>
            </a:r>
            <a:r>
              <a:t>inrättat och infört lämpliga system för att </a:t>
            </a:r>
            <a:r>
              <a:rPr b="1"/>
              <a:t>upptäcka</a:t>
            </a:r>
            <a:r>
              <a:t> och </a:t>
            </a:r>
            <a:r>
              <a:rPr b="1"/>
              <a:t>korrigera</a:t>
            </a:r>
            <a:r>
              <a:t> dubbelfinansiering?</a:t>
            </a:r>
          </a:p>
          <a:p>
            <a:pPr marL="342900" indent="-342900">
              <a:buAutoNum type="arabicPeriod"/>
              <a:defRPr sz="2400"/>
            </a:pPr>
            <a:r>
              <a:t>Har </a:t>
            </a:r>
            <a:r>
              <a:rPr b="1"/>
              <a:t>kommissionen</a:t>
            </a:r>
            <a:r>
              <a:t> infört robusta system för att ge </a:t>
            </a:r>
            <a:r>
              <a:rPr b="1"/>
              <a:t>rimlig säkerhet </a:t>
            </a:r>
            <a:r>
              <a:t>om att det inte förekommer dubbelfinansiering?</a:t>
            </a:r>
          </a:p>
        </p:txBody>
      </p:sp>
      <p:sp>
        <p:nvSpPr>
          <p:cNvPr id="5" name="Slide Number Placeholder 4"/>
          <p:cNvSpPr>
            <a:spLocks noGrp="1"/>
          </p:cNvSpPr>
          <p:nvPr>
            <p:ph type="sldNum" sz="quarter" idx="12"/>
          </p:nvPr>
        </p:nvSpPr>
        <p:spPr/>
        <p:txBody>
          <a:bodyPr/>
          <a:lstStyle/>
          <a:p>
            <a:r>
              <a:t>Sida </a:t>
            </a:r>
            <a:fld id="{C26A69B5-200B-4E8E-9012-4EBB91306B1A}" type="slidenum">
              <a:rPr lang="en-GB" smtClean="0"/>
              <a:t>18</a:t>
            </a:fld>
            <a:endParaRPr lang="en-GB"/>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260648"/>
            <a:ext cx="720080" cy="648072"/>
          </a:xfrm>
          <a:prstGeom prst="rect">
            <a:avLst/>
          </a:prstGeom>
        </p:spPr>
      </p:pic>
      <p:sp>
        <p:nvSpPr>
          <p:cNvPr id="13" name="Title 1"/>
          <p:cNvSpPr>
            <a:spLocks noGrp="1"/>
          </p:cNvSpPr>
          <p:nvPr>
            <p:ph type="title"/>
          </p:nvPr>
        </p:nvSpPr>
        <p:spPr>
          <a:xfrm>
            <a:off x="2783632" y="404664"/>
            <a:ext cx="7632848" cy="360040"/>
          </a:xfrm>
        </p:spPr>
        <p:txBody>
          <a:bodyPr>
            <a:noAutofit/>
          </a:bodyPr>
          <a:lstStyle/>
          <a:p>
            <a:pPr>
              <a:defRPr sz="2800">
                <a:solidFill>
                  <a:schemeClr val="bg1"/>
                </a:solidFill>
              </a:defRPr>
            </a:pPr>
            <a:r>
              <a:t>Revisionens inriktning och omfattning - Vilka frågor ställde vi?</a:t>
            </a:r>
          </a:p>
        </p:txBody>
      </p:sp>
    </p:spTree>
    <p:extLst>
      <p:ext uri="{BB962C8B-B14F-4D97-AF65-F5344CB8AC3E}">
        <p14:creationId xmlns:p14="http://schemas.microsoft.com/office/powerpoint/2010/main" val="987321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r>
              <a:t>Sida </a:t>
            </a:r>
            <a:fld id="{C26A69B5-200B-4E8E-9012-4EBB91306B1A}" type="slidenum">
              <a:rPr lang="en-GB" smtClean="0"/>
              <a:t>19</a:t>
            </a:fld>
            <a:endParaRPr lang="en-GB"/>
          </a:p>
        </p:txBody>
      </p:sp>
      <p:sp>
        <p:nvSpPr>
          <p:cNvPr id="9" name="Rectangle 8"/>
          <p:cNvSpPr/>
          <p:nvPr/>
        </p:nvSpPr>
        <p:spPr>
          <a:xfrm>
            <a:off x="1524000" y="0"/>
            <a:ext cx="9144000"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Title 1"/>
          <p:cNvSpPr txBox="1">
            <a:spLocks/>
          </p:cNvSpPr>
          <p:nvPr/>
        </p:nvSpPr>
        <p:spPr bwMode="auto">
          <a:xfrm>
            <a:off x="2783632" y="404664"/>
            <a:ext cx="7632848"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noAutofit/>
          </a:bodyPr>
          <a:lstStyle>
            <a:lvl1pPr algn="l" rtl="0" fontAlgn="base">
              <a:lnSpc>
                <a:spcPct val="90000"/>
              </a:lnSpc>
              <a:spcBef>
                <a:spcPct val="0"/>
              </a:spcBef>
              <a:spcAft>
                <a:spcPct val="0"/>
              </a:spcAft>
              <a:defRPr sz="2600" b="1" kern="1200">
                <a:solidFill>
                  <a:schemeClr val="accent1"/>
                </a:solidFill>
                <a:latin typeface="+mj-lt"/>
                <a:ea typeface="+mj-ea"/>
                <a:cs typeface="+mj-cs"/>
              </a:defRPr>
            </a:lvl1pPr>
            <a:lvl2pPr algn="l" rtl="0" fontAlgn="base">
              <a:lnSpc>
                <a:spcPct val="90000"/>
              </a:lnSpc>
              <a:spcBef>
                <a:spcPct val="0"/>
              </a:spcBef>
              <a:spcAft>
                <a:spcPct val="0"/>
              </a:spcAft>
              <a:defRPr sz="2600" b="1">
                <a:solidFill>
                  <a:schemeClr val="accent1"/>
                </a:solidFill>
                <a:latin typeface="Myriad Pro"/>
              </a:defRPr>
            </a:lvl2pPr>
            <a:lvl3pPr algn="l" rtl="0" fontAlgn="base">
              <a:lnSpc>
                <a:spcPct val="90000"/>
              </a:lnSpc>
              <a:spcBef>
                <a:spcPct val="0"/>
              </a:spcBef>
              <a:spcAft>
                <a:spcPct val="0"/>
              </a:spcAft>
              <a:defRPr sz="2600" b="1">
                <a:solidFill>
                  <a:schemeClr val="accent1"/>
                </a:solidFill>
                <a:latin typeface="Myriad Pro"/>
              </a:defRPr>
            </a:lvl3pPr>
            <a:lvl4pPr algn="l" rtl="0" fontAlgn="base">
              <a:lnSpc>
                <a:spcPct val="90000"/>
              </a:lnSpc>
              <a:spcBef>
                <a:spcPct val="0"/>
              </a:spcBef>
              <a:spcAft>
                <a:spcPct val="0"/>
              </a:spcAft>
              <a:defRPr sz="2600" b="1">
                <a:solidFill>
                  <a:schemeClr val="accent1"/>
                </a:solidFill>
                <a:latin typeface="Myriad Pro"/>
              </a:defRPr>
            </a:lvl4pPr>
            <a:lvl5pPr algn="l" rtl="0" fontAlgn="base">
              <a:lnSpc>
                <a:spcPct val="90000"/>
              </a:lnSpc>
              <a:spcBef>
                <a:spcPct val="0"/>
              </a:spcBef>
              <a:spcAft>
                <a:spcPct val="0"/>
              </a:spcAft>
              <a:defRPr sz="2600" b="1">
                <a:solidFill>
                  <a:schemeClr val="accent1"/>
                </a:solidFill>
                <a:latin typeface="Myriad Pro"/>
              </a:defRPr>
            </a:lvl5pPr>
            <a:lvl6pPr marL="457200" algn="l" rtl="0" fontAlgn="base">
              <a:lnSpc>
                <a:spcPct val="90000"/>
              </a:lnSpc>
              <a:spcBef>
                <a:spcPct val="0"/>
              </a:spcBef>
              <a:spcAft>
                <a:spcPct val="0"/>
              </a:spcAft>
              <a:defRPr sz="2600" b="1">
                <a:solidFill>
                  <a:schemeClr val="accent1"/>
                </a:solidFill>
                <a:latin typeface="Myriad Pro"/>
              </a:defRPr>
            </a:lvl6pPr>
            <a:lvl7pPr marL="914400" algn="l" rtl="0" fontAlgn="base">
              <a:lnSpc>
                <a:spcPct val="90000"/>
              </a:lnSpc>
              <a:spcBef>
                <a:spcPct val="0"/>
              </a:spcBef>
              <a:spcAft>
                <a:spcPct val="0"/>
              </a:spcAft>
              <a:defRPr sz="2600" b="1">
                <a:solidFill>
                  <a:schemeClr val="accent1"/>
                </a:solidFill>
                <a:latin typeface="Myriad Pro"/>
              </a:defRPr>
            </a:lvl7pPr>
            <a:lvl8pPr marL="1371600" algn="l" rtl="0" fontAlgn="base">
              <a:lnSpc>
                <a:spcPct val="90000"/>
              </a:lnSpc>
              <a:spcBef>
                <a:spcPct val="0"/>
              </a:spcBef>
              <a:spcAft>
                <a:spcPct val="0"/>
              </a:spcAft>
              <a:defRPr sz="2600" b="1">
                <a:solidFill>
                  <a:schemeClr val="accent1"/>
                </a:solidFill>
                <a:latin typeface="Myriad Pro"/>
              </a:defRPr>
            </a:lvl8pPr>
            <a:lvl9pPr marL="1828800" algn="l" rtl="0" fontAlgn="base">
              <a:lnSpc>
                <a:spcPct val="90000"/>
              </a:lnSpc>
              <a:spcBef>
                <a:spcPct val="0"/>
              </a:spcBef>
              <a:spcAft>
                <a:spcPct val="0"/>
              </a:spcAft>
              <a:defRPr sz="2600" b="1">
                <a:solidFill>
                  <a:schemeClr val="accent1"/>
                </a:solidFill>
                <a:latin typeface="Myriad Pro"/>
              </a:defRPr>
            </a:lvl9pPr>
          </a:lstStyle>
          <a:p>
            <a:pPr fontAlgn="auto">
              <a:spcAft>
                <a:spcPts val="0"/>
              </a:spcAft>
              <a:defRPr sz="2800">
                <a:solidFill>
                  <a:schemeClr val="bg1"/>
                </a:solidFill>
              </a:defRPr>
            </a:pPr>
            <a:r>
              <a:rPr sz="2800"/>
              <a:t>Observationer - vad hittade vi?</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1090" y="224644"/>
            <a:ext cx="720080" cy="720080"/>
          </a:xfrm>
          <a:prstGeom prst="rect">
            <a:avLst/>
          </a:prstGeom>
        </p:spPr>
      </p:pic>
      <p:sp>
        <p:nvSpPr>
          <p:cNvPr id="12" name="Text Placeholder 3"/>
          <p:cNvSpPr>
            <a:spLocks noGrp="1"/>
          </p:cNvSpPr>
          <p:nvPr>
            <p:ph type="body" sz="quarter" idx="13"/>
          </p:nvPr>
        </p:nvSpPr>
        <p:spPr>
          <a:xfrm>
            <a:off x="2992056" y="1636917"/>
            <a:ext cx="7416824" cy="576064"/>
          </a:xfrm>
        </p:spPr>
        <p:txBody>
          <a:bodyPr/>
          <a:lstStyle/>
          <a:p>
            <a:pPr>
              <a:lnSpc>
                <a:spcPct val="100000"/>
              </a:lnSpc>
              <a:defRPr>
                <a:solidFill>
                  <a:srgbClr val="006D34"/>
                </a:solidFill>
              </a:defRPr>
            </a:pPr>
            <a:r>
              <a:t>Den nuvarande definitionen av dubbelfinansiering tar inte hänsyn till särdragen hos genomförandemodeller som inte är kopplade till kostnader. </a:t>
            </a:r>
          </a:p>
        </p:txBody>
      </p:sp>
      <p:sp>
        <p:nvSpPr>
          <p:cNvPr id="13" name="Rectangle 12"/>
          <p:cNvSpPr/>
          <p:nvPr/>
        </p:nvSpPr>
        <p:spPr>
          <a:xfrm>
            <a:off x="2255743" y="1677246"/>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rgbClr val="006D34"/>
                </a:solidFill>
              </a:defRPr>
            </a:pPr>
            <a:r>
              <a:rPr sz="2400"/>
              <a:t>1</a:t>
            </a:r>
            <a:endParaRPr sz="2400" b="1">
              <a:solidFill>
                <a:srgbClr val="006D34"/>
              </a:solidFill>
            </a:endParaRPr>
          </a:p>
        </p:txBody>
      </p:sp>
      <p:sp>
        <p:nvSpPr>
          <p:cNvPr id="15" name="Text Placeholder 3"/>
          <p:cNvSpPr>
            <a:spLocks noGrp="1"/>
          </p:cNvSpPr>
          <p:nvPr>
            <p:ph type="body" sz="quarter" idx="13"/>
          </p:nvPr>
        </p:nvSpPr>
        <p:spPr>
          <a:xfrm>
            <a:off x="2992056" y="2805380"/>
            <a:ext cx="7193862" cy="604953"/>
          </a:xfrm>
        </p:spPr>
        <p:txBody>
          <a:bodyPr/>
          <a:lstStyle/>
          <a:p>
            <a:pPr>
              <a:lnSpc>
                <a:spcPct val="100000"/>
              </a:lnSpc>
              <a:defRPr>
                <a:solidFill>
                  <a:srgbClr val="006D34"/>
                </a:solidFill>
              </a:defRPr>
            </a:pPr>
            <a:r>
              <a:t>Kommissionen och medlemsländernas förebyggande åtgärder räcker inte för att undvika dubbelfinansiering </a:t>
            </a:r>
          </a:p>
        </p:txBody>
      </p:sp>
      <p:sp>
        <p:nvSpPr>
          <p:cNvPr id="18" name="Rectangle 17"/>
          <p:cNvSpPr/>
          <p:nvPr/>
        </p:nvSpPr>
        <p:spPr>
          <a:xfrm>
            <a:off x="2253759" y="2834701"/>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rgbClr val="006D34"/>
                </a:solidFill>
              </a:defRPr>
            </a:pPr>
            <a:r>
              <a:rPr sz="2400"/>
              <a:t>2</a:t>
            </a:r>
            <a:endParaRPr sz="2400" b="1">
              <a:solidFill>
                <a:srgbClr val="006D34"/>
              </a:solidFill>
            </a:endParaRPr>
          </a:p>
        </p:txBody>
      </p:sp>
      <p:sp>
        <p:nvSpPr>
          <p:cNvPr id="20" name="Text Placeholder 3"/>
          <p:cNvSpPr>
            <a:spLocks noGrp="1"/>
          </p:cNvSpPr>
          <p:nvPr>
            <p:ph type="body" sz="quarter" idx="13"/>
          </p:nvPr>
        </p:nvSpPr>
        <p:spPr>
          <a:xfrm>
            <a:off x="2992056" y="3993696"/>
            <a:ext cx="7446342" cy="604953"/>
          </a:xfrm>
        </p:spPr>
        <p:txBody>
          <a:bodyPr/>
          <a:lstStyle/>
          <a:p>
            <a:pPr>
              <a:lnSpc>
                <a:spcPct val="100000"/>
              </a:lnSpc>
              <a:defRPr>
                <a:solidFill>
                  <a:srgbClr val="006D34"/>
                </a:solidFill>
              </a:defRPr>
            </a:pPr>
            <a:r>
              <a:t>Medlemsstaternas kontroller av avsaknaden av dubbelfinansiering har brister </a:t>
            </a:r>
          </a:p>
        </p:txBody>
      </p:sp>
      <p:sp>
        <p:nvSpPr>
          <p:cNvPr id="21" name="Rectangle 20"/>
          <p:cNvSpPr/>
          <p:nvPr/>
        </p:nvSpPr>
        <p:spPr>
          <a:xfrm>
            <a:off x="2252256" y="4008140"/>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rgbClr val="006D34"/>
                </a:solidFill>
              </a:defRPr>
            </a:pPr>
            <a:r>
              <a:rPr sz="2400"/>
              <a:t>3</a:t>
            </a:r>
            <a:endParaRPr sz="2400" b="1">
              <a:solidFill>
                <a:srgbClr val="006D34"/>
              </a:solidFill>
            </a:endParaRPr>
          </a:p>
        </p:txBody>
      </p:sp>
      <p:sp>
        <p:nvSpPr>
          <p:cNvPr id="2" name="Rectangle 1">
            <a:extLst>
              <a:ext uri="{FF2B5EF4-FFF2-40B4-BE49-F238E27FC236}">
                <a16:creationId xmlns:a16="http://schemas.microsoft.com/office/drawing/2014/main" id="{D842BEA3-6237-1ED4-D0B1-9AD69852273D}"/>
              </a:ext>
            </a:extLst>
          </p:cNvPr>
          <p:cNvSpPr/>
          <p:nvPr/>
        </p:nvSpPr>
        <p:spPr>
          <a:xfrm>
            <a:off x="2252256" y="5165595"/>
            <a:ext cx="504056" cy="57606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400" b="1">
                <a:solidFill>
                  <a:srgbClr val="006D34"/>
                </a:solidFill>
              </a:defRPr>
            </a:pPr>
            <a:r>
              <a:rPr sz="2400"/>
              <a:t>4</a:t>
            </a:r>
            <a:endParaRPr sz="2400" b="1">
              <a:solidFill>
                <a:srgbClr val="006D34"/>
              </a:solidFill>
            </a:endParaRPr>
          </a:p>
        </p:txBody>
      </p:sp>
      <p:sp>
        <p:nvSpPr>
          <p:cNvPr id="3" name="Text Placeholder 3">
            <a:extLst>
              <a:ext uri="{FF2B5EF4-FFF2-40B4-BE49-F238E27FC236}">
                <a16:creationId xmlns:a16="http://schemas.microsoft.com/office/drawing/2014/main" id="{D1BEFF84-E252-1CDE-A1DF-C1B9C4E86BEB}"/>
              </a:ext>
            </a:extLst>
          </p:cNvPr>
          <p:cNvSpPr txBox="1">
            <a:spLocks/>
          </p:cNvSpPr>
          <p:nvPr/>
        </p:nvSpPr>
        <p:spPr>
          <a:xfrm>
            <a:off x="2992056" y="5151866"/>
            <a:ext cx="7446342" cy="604953"/>
          </a:xfrm>
          <a:prstGeom prst="rect">
            <a:avLst/>
          </a:prstGeom>
        </p:spPr>
        <p:txBody>
          <a:bodyPr vert="horz" lIns="0" tIns="0" rIns="0" bIns="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0"/>
              </a:lnSpc>
              <a:defRPr>
                <a:solidFill>
                  <a:srgbClr val="006D34"/>
                </a:solidFill>
              </a:defRPr>
            </a:pPr>
            <a:r>
              <a:t>Kommissionen försäkrar att det inte förekommer dubbelfinansiering på grundval av begränsade bevis</a:t>
            </a:r>
          </a:p>
        </p:txBody>
      </p:sp>
    </p:spTree>
    <p:extLst>
      <p:ext uri="{BB962C8B-B14F-4D97-AF65-F5344CB8AC3E}">
        <p14:creationId xmlns:p14="http://schemas.microsoft.com/office/powerpoint/2010/main" val="3111836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4B843-ADF6-2D43-B8E1-CFF1498743EE}"/>
              </a:ext>
            </a:extLst>
          </p:cNvPr>
          <p:cNvSpPr>
            <a:spLocks noGrp="1"/>
          </p:cNvSpPr>
          <p:nvPr>
            <p:ph type="title"/>
          </p:nvPr>
        </p:nvSpPr>
        <p:spPr/>
        <p:txBody>
          <a:bodyPr>
            <a:normAutofit/>
          </a:bodyPr>
          <a:lstStyle/>
          <a:p>
            <a:r>
              <a:rPr lang="sv-SE" dirty="0"/>
              <a:t>Information</a:t>
            </a:r>
          </a:p>
        </p:txBody>
      </p:sp>
      <p:sp>
        <p:nvSpPr>
          <p:cNvPr id="4" name="Platshållare för text 3">
            <a:extLst>
              <a:ext uri="{FF2B5EF4-FFF2-40B4-BE49-F238E27FC236}">
                <a16:creationId xmlns:a16="http://schemas.microsoft.com/office/drawing/2014/main" id="{ACD40811-C605-8845-B105-7C1E318BA32C}"/>
              </a:ext>
            </a:extLst>
          </p:cNvPr>
          <p:cNvSpPr>
            <a:spLocks noGrp="1"/>
          </p:cNvSpPr>
          <p:nvPr>
            <p:ph type="body" sz="half" idx="2"/>
          </p:nvPr>
        </p:nvSpPr>
        <p:spPr/>
        <p:txBody>
          <a:bodyPr>
            <a:normAutofit/>
          </a:bodyPr>
          <a:lstStyle/>
          <a:p>
            <a:pPr marL="179388" indent="-179388">
              <a:buFont typeface="Arial" panose="020B0604020202020204" pitchFamily="34" charset="0"/>
              <a:buChar char="•"/>
            </a:pPr>
            <a:r>
              <a:rPr lang="en-US" sz="2400" dirty="0"/>
              <a:t>ESF+ Technical Working Group 27-28/11</a:t>
            </a:r>
          </a:p>
          <a:p>
            <a:pPr marL="179388" indent="-179388">
              <a:buFont typeface="Arial" panose="020B0604020202020204" pitchFamily="34" charset="0"/>
              <a:buChar char="•"/>
            </a:pPr>
            <a:endParaRPr lang="en-US" sz="2400" dirty="0"/>
          </a:p>
          <a:p>
            <a:pPr marL="179388" indent="-179388">
              <a:buFont typeface="Arial" panose="020B0604020202020204" pitchFamily="34" charset="0"/>
              <a:buChar char="•"/>
            </a:pPr>
            <a:r>
              <a:rPr lang="sv-SE" sz="2400" dirty="0"/>
              <a:t>ESF+ </a:t>
            </a:r>
            <a:r>
              <a:rPr lang="sv-SE" sz="2400" dirty="0" err="1"/>
              <a:t>Committee</a:t>
            </a:r>
            <a:r>
              <a:rPr lang="sv-SE" sz="2400" dirty="0"/>
              <a:t> 29/11</a:t>
            </a:r>
          </a:p>
          <a:p>
            <a:pPr marL="179388" indent="-179388">
              <a:buFont typeface="Arial" panose="020B0604020202020204" pitchFamily="34" charset="0"/>
              <a:buChar char="•"/>
            </a:pPr>
            <a:endParaRPr lang="sv-SE" dirty="0"/>
          </a:p>
          <a:p>
            <a:endParaRPr lang="sv-SE" dirty="0"/>
          </a:p>
        </p:txBody>
      </p:sp>
      <p:pic>
        <p:nvPicPr>
          <p:cNvPr id="6" name="Platshållare för bild 5">
            <a:extLst>
              <a:ext uri="{FF2B5EF4-FFF2-40B4-BE49-F238E27FC236}">
                <a16:creationId xmlns:a16="http://schemas.microsoft.com/office/drawing/2014/main" id="{8879C8F9-FEBF-F749-9137-5DA903D49759}"/>
              </a:ext>
            </a:extLst>
          </p:cNvPr>
          <p:cNvPicPr>
            <a:picLocks noGrp="1" noChangeAspect="1"/>
          </p:cNvPicPr>
          <p:nvPr>
            <p:ph type="pic" idx="1"/>
          </p:nvPr>
        </p:nvPicPr>
        <p:blipFill>
          <a:blip r:embed="rId3"/>
          <a:srcRect l="15428" r="15428"/>
          <a:stretch/>
        </p:blipFill>
        <p:spPr/>
      </p:pic>
    </p:spTree>
    <p:extLst>
      <p:ext uri="{BB962C8B-B14F-4D97-AF65-F5344CB8AC3E}">
        <p14:creationId xmlns:p14="http://schemas.microsoft.com/office/powerpoint/2010/main" val="6686818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730" y="1448806"/>
            <a:ext cx="8482758" cy="4938130"/>
          </a:xfrm>
        </p:spPr>
        <p:txBody>
          <a:bodyPr>
            <a:normAutofit fontScale="25000" lnSpcReduction="20000"/>
          </a:bodyPr>
          <a:lstStyle/>
          <a:p>
            <a:pPr>
              <a:lnSpc>
                <a:spcPct val="120000"/>
              </a:lnSpc>
              <a:spcBef>
                <a:spcPts val="600"/>
              </a:spcBef>
              <a:spcAft>
                <a:spcPts val="600"/>
              </a:spcAft>
              <a:defRPr sz="7200"/>
            </a:pPr>
            <a:r>
              <a:t>I förordningen om faciliteten för återhämtning och resiliens används den traditionella </a:t>
            </a:r>
            <a:r>
              <a:rPr b="1"/>
              <a:t>kostnadsbaserade definitionen av dubbelfinansiering </a:t>
            </a:r>
            <a:r>
              <a:t>i budgetförordningen, även om </a:t>
            </a:r>
            <a:r>
              <a:rPr b="1"/>
              <a:t>finansieringen från faciliteten inte är kopplad till kostnader. </a:t>
            </a:r>
          </a:p>
          <a:p>
            <a:pPr lvl="1">
              <a:lnSpc>
                <a:spcPct val="120000"/>
              </a:lnSpc>
              <a:spcBef>
                <a:spcPts val="600"/>
              </a:spcBef>
              <a:spcAft>
                <a:spcPts val="600"/>
              </a:spcAft>
              <a:buFont typeface="Courier New" panose="02070309020205020404" pitchFamily="49" charset="0"/>
              <a:buChar char="o"/>
              <a:defRPr sz="6400"/>
            </a:pPr>
            <a:r>
              <a:t>Reformer och investeringar får inte stödjas av andra EU-fonder som täcker ”samma kostnad”.</a:t>
            </a:r>
          </a:p>
          <a:p>
            <a:pPr lvl="1">
              <a:lnSpc>
                <a:spcPct val="120000"/>
              </a:lnSpc>
              <a:spcBef>
                <a:spcPts val="600"/>
              </a:spcBef>
              <a:spcAft>
                <a:spcPts val="600"/>
              </a:spcAft>
              <a:buFont typeface="Courier New" panose="02070309020205020404" pitchFamily="49" charset="0"/>
              <a:buChar char="o"/>
              <a:defRPr sz="6400"/>
            </a:pPr>
            <a:r>
              <a:t>Förordningen om faciliteten för återhämtning och resiliens tar inte hänsyn till </a:t>
            </a:r>
            <a:r>
              <a:rPr b="1"/>
              <a:t>resultatdimensionen av dubbelfinansiering </a:t>
            </a:r>
            <a:r>
              <a:t>(risk för att samma output/resultat deklareras och därmed finansieras två gånger)</a:t>
            </a:r>
          </a:p>
          <a:p>
            <a:pPr>
              <a:lnSpc>
                <a:spcPct val="120000"/>
              </a:lnSpc>
              <a:spcBef>
                <a:spcPts val="600"/>
              </a:spcBef>
              <a:spcAft>
                <a:spcPts val="600"/>
              </a:spcAft>
              <a:defRPr sz="7200"/>
            </a:pPr>
            <a:r>
              <a:t>Förordningen om faciliteten för återhämtning och resiliens föreskriver inte uttryckligen </a:t>
            </a:r>
            <a:r>
              <a:rPr b="1"/>
              <a:t>nollkostnadsåtgärder</a:t>
            </a:r>
            <a:r>
              <a:t> som </a:t>
            </a:r>
            <a:r>
              <a:rPr b="1"/>
              <a:t>ökar risken för </a:t>
            </a:r>
            <a:r>
              <a:t>dubbelfinansiering, särskilt för reformer med investeringar.</a:t>
            </a:r>
          </a:p>
          <a:p>
            <a:pPr lvl="1">
              <a:lnSpc>
                <a:spcPct val="120000"/>
              </a:lnSpc>
              <a:spcBef>
                <a:spcPts val="600"/>
              </a:spcBef>
              <a:spcAft>
                <a:spcPts val="600"/>
              </a:spcAft>
              <a:buFont typeface="Courier New" panose="02070309020205020404" pitchFamily="49" charset="0"/>
              <a:buChar char="o"/>
              <a:defRPr sz="6400"/>
            </a:pPr>
            <a:r>
              <a:t>Medlemsstaterna lämnade inga kostnadsberäkningar för nollkostnadsåtgärder</a:t>
            </a:r>
          </a:p>
          <a:p>
            <a:pPr lvl="1">
              <a:lnSpc>
                <a:spcPct val="120000"/>
              </a:lnSpc>
              <a:spcBef>
                <a:spcPts val="600"/>
              </a:spcBef>
              <a:spcAft>
                <a:spcPts val="600"/>
              </a:spcAft>
              <a:buFont typeface="Courier New" panose="02070309020205020404" pitchFamily="49" charset="0"/>
              <a:buChar char="o"/>
              <a:defRPr sz="6400"/>
            </a:pPr>
            <a:r>
              <a:t>Omkring </a:t>
            </a:r>
            <a:r>
              <a:rPr b="1"/>
              <a:t>75 % av reformerna </a:t>
            </a:r>
            <a:r>
              <a:t>ansågs vara nollkostnadsåtgärder, men i vissa fall har de betydande underliggande investeringar </a:t>
            </a:r>
          </a:p>
          <a:p>
            <a:pPr lvl="1">
              <a:lnSpc>
                <a:spcPct val="120000"/>
              </a:lnSpc>
              <a:spcBef>
                <a:spcPts val="600"/>
              </a:spcBef>
              <a:spcAft>
                <a:spcPts val="600"/>
              </a:spcAft>
              <a:buFont typeface="Courier New" panose="02070309020205020404" pitchFamily="49" charset="0"/>
              <a:buChar char="o"/>
              <a:defRPr sz="6400"/>
            </a:pPr>
            <a:r>
              <a:rPr b="1"/>
              <a:t>Nollkostnadsåtgärder eliminerar inte möjligheten till dubbelfinansiering </a:t>
            </a:r>
            <a:r>
              <a:t>eftersom utbetalningar från faciliteten för återhämtning och resiliens är beroende av uppnåendet av delmål och mål för åtgärder </a:t>
            </a:r>
            <a:r>
              <a:rPr b="1"/>
              <a:t>med eller utan beräknade kostnader. </a:t>
            </a:r>
          </a:p>
          <a:p>
            <a:pPr lvl="1">
              <a:lnSpc>
                <a:spcPct val="120000"/>
              </a:lnSpc>
              <a:spcBef>
                <a:spcPts val="600"/>
              </a:spcBef>
              <a:spcAft>
                <a:spcPts val="600"/>
              </a:spcAft>
              <a:buFont typeface="Courier New" panose="02070309020205020404" pitchFamily="49" charset="0"/>
              <a:buChar char="o"/>
              <a:defRPr sz="6400"/>
            </a:pPr>
            <a:r>
              <a:t>Nollkostnadsåtgärder omfattas </a:t>
            </a:r>
            <a:r>
              <a:rPr b="1"/>
              <a:t>inte av kommissionens eller medlemsstaternas kontroller </a:t>
            </a:r>
            <a:r>
              <a:t>av dubbelfinansiering</a:t>
            </a:r>
          </a:p>
          <a:p>
            <a:pPr lvl="1"/>
            <a:endParaRPr/>
          </a:p>
        </p:txBody>
      </p:sp>
      <p:sp>
        <p:nvSpPr>
          <p:cNvPr id="5" name="Slide Number Placeholder 4"/>
          <p:cNvSpPr>
            <a:spLocks noGrp="1"/>
          </p:cNvSpPr>
          <p:nvPr>
            <p:ph type="sldNum" sz="quarter" idx="12"/>
          </p:nvPr>
        </p:nvSpPr>
        <p:spPr/>
        <p:txBody>
          <a:bodyPr/>
          <a:lstStyle/>
          <a:p>
            <a:pPr>
              <a:defRPr>
                <a:solidFill>
                  <a:prstClr val="white"/>
                </a:solidFill>
              </a:defRPr>
            </a:pPr>
            <a:r>
              <a:t>Sida </a:t>
            </a:r>
            <a:fld id="{C26A69B5-200B-4E8E-9012-4EBB91306B1A}" type="slidenum">
              <a:rPr lang="en-GB" smtClean="0">
                <a:solidFill>
                  <a:prstClr val="white"/>
                </a:solidFill>
              </a:rPr>
              <a:t>20</a:t>
            </a:fld>
            <a:endParaRPr>
              <a:solidFill>
                <a:prstClr val="white"/>
              </a:solidFill>
            </a:endParaRPr>
          </a:p>
        </p:txBody>
      </p:sp>
      <p:sp>
        <p:nvSpPr>
          <p:cNvPr id="4" name="Text Placeholder 3"/>
          <p:cNvSpPr>
            <a:spLocks noGrp="1"/>
          </p:cNvSpPr>
          <p:nvPr>
            <p:ph type="body" sz="quarter" idx="13"/>
          </p:nvPr>
        </p:nvSpPr>
        <p:spPr>
          <a:xfrm>
            <a:off x="4640374" y="404664"/>
            <a:ext cx="5776106" cy="828094"/>
          </a:xfrm>
        </p:spPr>
        <p:txBody>
          <a:bodyPr/>
          <a:lstStyle/>
          <a:p>
            <a:pPr>
              <a:lnSpc>
                <a:spcPct val="100000"/>
              </a:lnSpc>
              <a:defRPr sz="2000">
                <a:solidFill>
                  <a:srgbClr val="006D34"/>
                </a:solidFill>
              </a:defRPr>
            </a:pPr>
            <a:r>
              <a:t>Den nuvarande definitionen av dubbelfinansiering tar inte hänsyn till särdragen hos genomförandemodeller som inte är kopplade till kostnader. </a:t>
            </a:r>
          </a:p>
        </p:txBody>
      </p:sp>
      <p:sp>
        <p:nvSpPr>
          <p:cNvPr id="13" name="Title 1"/>
          <p:cNvSpPr txBox="1">
            <a:spLocks/>
          </p:cNvSpPr>
          <p:nvPr/>
        </p:nvSpPr>
        <p:spPr>
          <a:xfrm>
            <a:off x="2005732" y="620712"/>
            <a:ext cx="2290069" cy="359992"/>
          </a:xfrm>
          <a:prstGeom prst="rect">
            <a:avLst/>
          </a:prstGeom>
        </p:spPr>
        <p:txBody>
          <a:bodyPr vert="horz" lIns="0" tIns="0" rIns="0" bIns="0" anchor="b">
            <a:noAutofit/>
          </a:bodyPr>
          <a:lst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a:lstStyle>
          <a:p>
            <a:pPr>
              <a:defRPr>
                <a:solidFill>
                  <a:srgbClr val="B5B900"/>
                </a:solidFill>
              </a:defRPr>
            </a:pPr>
            <a:r>
              <a:t>Iakttagelse</a:t>
            </a:r>
          </a:p>
        </p:txBody>
      </p:sp>
      <p:grpSp>
        <p:nvGrpSpPr>
          <p:cNvPr id="2" name="Group 1">
            <a:extLst>
              <a:ext uri="{FF2B5EF4-FFF2-40B4-BE49-F238E27FC236}">
                <a16:creationId xmlns:a16="http://schemas.microsoft.com/office/drawing/2014/main" id="{6D0613CF-DF67-53CB-648F-4B3034A6CE47}"/>
              </a:ext>
            </a:extLst>
          </p:cNvPr>
          <p:cNvGrpSpPr/>
          <p:nvPr/>
        </p:nvGrpSpPr>
        <p:grpSpPr>
          <a:xfrm>
            <a:off x="3935760" y="404664"/>
            <a:ext cx="504056" cy="792088"/>
            <a:chOff x="2682678" y="409891"/>
            <a:chExt cx="504056" cy="792088"/>
          </a:xfrm>
        </p:grpSpPr>
        <p:sp>
          <p:nvSpPr>
            <p:cNvPr id="17" name="Rectangle 16"/>
            <p:cNvSpPr/>
            <p:nvPr/>
          </p:nvSpPr>
          <p:spPr>
            <a:xfrm>
              <a:off x="2682678" y="409891"/>
              <a:ext cx="504056"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18" name="Text Placeholder 3"/>
            <p:cNvSpPr txBox="1">
              <a:spLocks/>
            </p:cNvSpPr>
            <p:nvPr/>
          </p:nvSpPr>
          <p:spPr>
            <a:xfrm>
              <a:off x="2789802" y="504240"/>
              <a:ext cx="324036" cy="548496"/>
            </a:xfrm>
            <a:prstGeom prst="rect">
              <a:avLst/>
            </a:prstGeom>
          </p:spPr>
          <p:txBody>
            <a:bodyPr vert="horz" lIns="0" tIns="0" rIns="0" bIns="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26938"/>
                </a:buClr>
                <a:defRPr sz="4000">
                  <a:solidFill>
                    <a:srgbClr val="056731"/>
                  </a:solidFill>
                </a:defRPr>
              </a:pPr>
              <a:r>
                <a:rPr sz="4000"/>
                <a:t>1</a:t>
              </a:r>
            </a:p>
          </p:txBody>
        </p:sp>
      </p:grpSp>
    </p:spTree>
    <p:extLst>
      <p:ext uri="{BB962C8B-B14F-4D97-AF65-F5344CB8AC3E}">
        <p14:creationId xmlns:p14="http://schemas.microsoft.com/office/powerpoint/2010/main" val="2596307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731" y="1764222"/>
            <a:ext cx="8158269" cy="5409194"/>
          </a:xfrm>
        </p:spPr>
        <p:txBody>
          <a:bodyPr>
            <a:noAutofit/>
          </a:bodyPr>
          <a:lstStyle/>
          <a:p>
            <a:pPr>
              <a:spcBef>
                <a:spcPts val="600"/>
              </a:spcBef>
              <a:spcAft>
                <a:spcPts val="600"/>
              </a:spcAft>
              <a:defRPr>
                <a:latin typeface="+mj-lt"/>
              </a:defRPr>
            </a:pPr>
            <a:r>
              <a:t>Kommissionens vägledning utfärdades </a:t>
            </a:r>
            <a:r>
              <a:rPr b="1"/>
              <a:t>sent,</a:t>
            </a:r>
            <a:r>
              <a:t> är fortfarande </a:t>
            </a:r>
            <a:r>
              <a:rPr b="1"/>
              <a:t>ofullständig</a:t>
            </a:r>
            <a:r>
              <a:t> och styr medlemsstaterna mot </a:t>
            </a:r>
            <a:r>
              <a:rPr b="1"/>
              <a:t>kostnadsbaserade kontroller. </a:t>
            </a:r>
            <a:r>
              <a:t> Det anges inte några minimikrav för kontroll. </a:t>
            </a:r>
          </a:p>
          <a:p>
            <a:pPr>
              <a:spcBef>
                <a:spcPts val="600"/>
              </a:spcBef>
              <a:spcAft>
                <a:spcPts val="600"/>
              </a:spcAft>
              <a:defRPr>
                <a:solidFill>
                  <a:srgbClr val="555554"/>
                </a:solidFill>
                <a:latin typeface="+mj-lt"/>
              </a:defRPr>
            </a:pPr>
            <a:r>
              <a:t>Kommissionens åtgärder på </a:t>
            </a:r>
            <a:r>
              <a:rPr b="1"/>
              <a:t>programplaneringsstadiet </a:t>
            </a:r>
            <a:r>
              <a:t>var inte tillräckliga för att undvika dubbelfinansiering</a:t>
            </a:r>
          </a:p>
          <a:p>
            <a:pPr lvl="1">
              <a:spcBef>
                <a:spcPts val="600"/>
              </a:spcBef>
              <a:spcAft>
                <a:spcPts val="600"/>
              </a:spcAft>
              <a:buFont typeface="Courier New" panose="02070309020205020404" pitchFamily="49" charset="0"/>
              <a:buChar char="o"/>
              <a:defRPr>
                <a:solidFill>
                  <a:srgbClr val="555554"/>
                </a:solidFill>
                <a:latin typeface="+mj-lt"/>
              </a:defRPr>
            </a:pPr>
            <a:r>
              <a:t>Bedömning av </a:t>
            </a:r>
            <a:r>
              <a:rPr b="1"/>
              <a:t>additionaliteten:</a:t>
            </a:r>
            <a:r>
              <a:t> Detaljerad information var ofta inte tillgänglig eller saknade nödvändiga detaljer. </a:t>
            </a:r>
          </a:p>
          <a:p>
            <a:pPr lvl="1">
              <a:spcBef>
                <a:spcPts val="600"/>
              </a:spcBef>
              <a:spcAft>
                <a:spcPts val="600"/>
              </a:spcAft>
              <a:buFont typeface="Courier New" panose="02070309020205020404" pitchFamily="49" charset="0"/>
              <a:buChar char="o"/>
              <a:defRPr>
                <a:solidFill>
                  <a:srgbClr val="555554"/>
                </a:solidFill>
                <a:latin typeface="+mj-lt"/>
              </a:defRPr>
            </a:pPr>
            <a:r>
              <a:t>Bedömning av </a:t>
            </a:r>
            <a:r>
              <a:rPr b="1"/>
              <a:t>beskrivningar av kontrollsystem:</a:t>
            </a:r>
            <a:r>
              <a:t> </a:t>
            </a:r>
            <a:r>
              <a:rPr b="1"/>
              <a:t>Begränsad information </a:t>
            </a:r>
            <a:r>
              <a:t>om planerade kontroller och uppgiftskällor. 4 miljarder euro i stöd från faciliteten för återhämtning </a:t>
            </a:r>
            <a:r>
              <a:rPr b="1"/>
              <a:t>och resiliens utbetalades innan delmål för revision och kontroll infördes </a:t>
            </a:r>
          </a:p>
          <a:p>
            <a:pPr>
              <a:spcBef>
                <a:spcPts val="600"/>
              </a:spcBef>
              <a:spcAft>
                <a:spcPts val="600"/>
              </a:spcAft>
              <a:defRPr>
                <a:solidFill>
                  <a:srgbClr val="555554"/>
                </a:solidFill>
                <a:latin typeface="+mj-lt"/>
              </a:defRPr>
            </a:pPr>
            <a:r>
              <a:t>Medlemsstaterna </a:t>
            </a:r>
            <a:r>
              <a:rPr b="1"/>
              <a:t>undviker att kombinera </a:t>
            </a:r>
            <a:r>
              <a:t>stöd från faciliteten för återhämtning och resiliens med andra EU-instrument helt och hållet för att förhindra dubbelfinansiering</a:t>
            </a:r>
          </a:p>
          <a:p>
            <a:pPr>
              <a:spcBef>
                <a:spcPts val="600"/>
              </a:spcBef>
              <a:spcAft>
                <a:spcPts val="600"/>
              </a:spcAft>
              <a:defRPr>
                <a:solidFill>
                  <a:srgbClr val="555554"/>
                </a:solidFill>
                <a:latin typeface="+mj-lt"/>
              </a:defRPr>
            </a:pPr>
            <a:r>
              <a:t>Ökat behov av </a:t>
            </a:r>
            <a:r>
              <a:rPr b="1"/>
              <a:t>samordning</a:t>
            </a:r>
            <a:r>
              <a:t> för både kommissionen och medlemsstaterna   </a:t>
            </a:r>
          </a:p>
          <a:p>
            <a:pPr>
              <a:lnSpc>
                <a:spcPct val="120000"/>
              </a:lnSpc>
              <a:spcAft>
                <a:spcPts val="600"/>
              </a:spcAft>
            </a:pPr>
            <a:endParaRPr/>
          </a:p>
          <a:p>
            <a:pPr lvl="1"/>
            <a:endParaRPr/>
          </a:p>
        </p:txBody>
      </p:sp>
      <p:sp>
        <p:nvSpPr>
          <p:cNvPr id="5" name="Slide Number Placeholder 4"/>
          <p:cNvSpPr>
            <a:spLocks noGrp="1"/>
          </p:cNvSpPr>
          <p:nvPr>
            <p:ph type="sldNum" sz="quarter" idx="12"/>
          </p:nvPr>
        </p:nvSpPr>
        <p:spPr/>
        <p:txBody>
          <a:bodyPr/>
          <a:lstStyle/>
          <a:p>
            <a:pPr>
              <a:defRPr>
                <a:solidFill>
                  <a:prstClr val="white"/>
                </a:solidFill>
              </a:defRPr>
            </a:pPr>
            <a:r>
              <a:t>Sida </a:t>
            </a:r>
            <a:fld id="{C26A69B5-200B-4E8E-9012-4EBB91306B1A}" type="slidenum">
              <a:rPr lang="en-GB" smtClean="0">
                <a:solidFill>
                  <a:prstClr val="white"/>
                </a:solidFill>
              </a:rPr>
              <a:t>21</a:t>
            </a:fld>
            <a:endParaRPr>
              <a:solidFill>
                <a:prstClr val="white"/>
              </a:solidFill>
            </a:endParaRPr>
          </a:p>
        </p:txBody>
      </p:sp>
      <p:sp>
        <p:nvSpPr>
          <p:cNvPr id="4" name="Text Placeholder 3"/>
          <p:cNvSpPr>
            <a:spLocks noGrp="1"/>
          </p:cNvSpPr>
          <p:nvPr>
            <p:ph type="body" sz="quarter" idx="13"/>
          </p:nvPr>
        </p:nvSpPr>
        <p:spPr>
          <a:xfrm>
            <a:off x="4640374" y="404664"/>
            <a:ext cx="5776106" cy="828094"/>
          </a:xfrm>
        </p:spPr>
        <p:txBody>
          <a:bodyPr/>
          <a:lstStyle/>
          <a:p>
            <a:pPr>
              <a:lnSpc>
                <a:spcPct val="100000"/>
              </a:lnSpc>
              <a:defRPr sz="2000">
                <a:solidFill>
                  <a:srgbClr val="006D34"/>
                </a:solidFill>
              </a:defRPr>
            </a:pPr>
            <a:r>
              <a:t>Kommissionen och medlemsländernas förebyggande åtgärder räcker inte för att undvika dubbelfinansiering </a:t>
            </a:r>
          </a:p>
        </p:txBody>
      </p:sp>
      <p:sp>
        <p:nvSpPr>
          <p:cNvPr id="13" name="Title 1"/>
          <p:cNvSpPr txBox="1">
            <a:spLocks/>
          </p:cNvSpPr>
          <p:nvPr/>
        </p:nvSpPr>
        <p:spPr>
          <a:xfrm>
            <a:off x="2005732" y="620712"/>
            <a:ext cx="2290069" cy="359992"/>
          </a:xfrm>
          <a:prstGeom prst="rect">
            <a:avLst/>
          </a:prstGeom>
        </p:spPr>
        <p:txBody>
          <a:bodyPr vert="horz" lIns="0" tIns="0" rIns="0" bIns="0" anchor="b">
            <a:noAutofit/>
          </a:bodyPr>
          <a:lst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a:lstStyle>
          <a:p>
            <a:pPr>
              <a:defRPr>
                <a:solidFill>
                  <a:srgbClr val="B5B900"/>
                </a:solidFill>
              </a:defRPr>
            </a:pPr>
            <a:r>
              <a:t>Iakttagelse</a:t>
            </a:r>
          </a:p>
        </p:txBody>
      </p:sp>
      <p:grpSp>
        <p:nvGrpSpPr>
          <p:cNvPr id="2" name="Group 1">
            <a:extLst>
              <a:ext uri="{FF2B5EF4-FFF2-40B4-BE49-F238E27FC236}">
                <a16:creationId xmlns:a16="http://schemas.microsoft.com/office/drawing/2014/main" id="{6D0613CF-DF67-53CB-648F-4B3034A6CE47}"/>
              </a:ext>
            </a:extLst>
          </p:cNvPr>
          <p:cNvGrpSpPr/>
          <p:nvPr/>
        </p:nvGrpSpPr>
        <p:grpSpPr>
          <a:xfrm>
            <a:off x="3935760" y="404664"/>
            <a:ext cx="504056" cy="792088"/>
            <a:chOff x="2682678" y="409891"/>
            <a:chExt cx="504056" cy="792088"/>
          </a:xfrm>
        </p:grpSpPr>
        <p:sp>
          <p:nvSpPr>
            <p:cNvPr id="17" name="Rectangle 16"/>
            <p:cNvSpPr/>
            <p:nvPr/>
          </p:nvSpPr>
          <p:spPr>
            <a:xfrm>
              <a:off x="2682678" y="409891"/>
              <a:ext cx="504056"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18" name="Text Placeholder 3"/>
            <p:cNvSpPr txBox="1">
              <a:spLocks/>
            </p:cNvSpPr>
            <p:nvPr/>
          </p:nvSpPr>
          <p:spPr>
            <a:xfrm>
              <a:off x="2789802" y="504240"/>
              <a:ext cx="324036" cy="548496"/>
            </a:xfrm>
            <a:prstGeom prst="rect">
              <a:avLst/>
            </a:prstGeom>
          </p:spPr>
          <p:txBody>
            <a:bodyPr vert="horz" lIns="0" tIns="0" rIns="0" bIns="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26938"/>
                </a:buClr>
                <a:defRPr sz="4000">
                  <a:solidFill>
                    <a:srgbClr val="056731"/>
                  </a:solidFill>
                </a:defRPr>
              </a:pPr>
              <a:r>
                <a:rPr sz="4000"/>
                <a:t>2</a:t>
              </a:r>
            </a:p>
          </p:txBody>
        </p:sp>
      </p:grpSp>
    </p:spTree>
    <p:extLst>
      <p:ext uri="{BB962C8B-B14F-4D97-AF65-F5344CB8AC3E}">
        <p14:creationId xmlns:p14="http://schemas.microsoft.com/office/powerpoint/2010/main" val="3079919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1291102"/>
            <a:ext cx="8568952" cy="1620590"/>
          </a:xfrm>
        </p:spPr>
        <p:txBody>
          <a:bodyPr>
            <a:noAutofit/>
          </a:bodyPr>
          <a:lstStyle/>
          <a:p>
            <a:pPr>
              <a:spcBef>
                <a:spcPts val="600"/>
              </a:spcBef>
              <a:spcAft>
                <a:spcPts val="600"/>
              </a:spcAft>
            </a:pPr>
            <a:r>
              <a:t>Förvaltningskontroller på grundval av </a:t>
            </a:r>
            <a:r>
              <a:rPr b="1"/>
              <a:t>faktiska kostnader,</a:t>
            </a:r>
            <a:r>
              <a:t> främst på grundval av </a:t>
            </a:r>
            <a:r>
              <a:rPr b="1"/>
              <a:t>egendeklarationer</a:t>
            </a:r>
            <a:r>
              <a:t> </a:t>
            </a:r>
          </a:p>
          <a:p>
            <a:pPr>
              <a:spcBef>
                <a:spcPts val="600"/>
              </a:spcBef>
              <a:spcAft>
                <a:spcPts val="600"/>
              </a:spcAft>
            </a:pPr>
            <a:r>
              <a:rPr b="1"/>
              <a:t>Inga kontroller av dubbelfinansieringens resultatdimension, </a:t>
            </a:r>
            <a:r>
              <a:t>dvs. huruvida output som finansieras genom sammanhållning eller FSE har räknats med i uppfyllandet av delmål/mål inom ramen för faciliteten för återhämtning och resiliens, och vice versa</a:t>
            </a:r>
          </a:p>
        </p:txBody>
      </p:sp>
      <p:sp>
        <p:nvSpPr>
          <p:cNvPr id="5" name="Slide Number Placeholder 4"/>
          <p:cNvSpPr>
            <a:spLocks noGrp="1"/>
          </p:cNvSpPr>
          <p:nvPr>
            <p:ph type="sldNum" sz="quarter" idx="12"/>
          </p:nvPr>
        </p:nvSpPr>
        <p:spPr/>
        <p:txBody>
          <a:bodyPr/>
          <a:lstStyle/>
          <a:p>
            <a:pPr>
              <a:defRPr>
                <a:solidFill>
                  <a:prstClr val="white"/>
                </a:solidFill>
              </a:defRPr>
            </a:pPr>
            <a:r>
              <a:t>Sida </a:t>
            </a:r>
            <a:fld id="{C26A69B5-200B-4E8E-9012-4EBB91306B1A}" type="slidenum">
              <a:rPr lang="en-GB" smtClean="0">
                <a:solidFill>
                  <a:prstClr val="white"/>
                </a:solidFill>
              </a:rPr>
              <a:t>22</a:t>
            </a:fld>
            <a:endParaRPr>
              <a:solidFill>
                <a:prstClr val="white"/>
              </a:solidFill>
            </a:endParaRPr>
          </a:p>
        </p:txBody>
      </p:sp>
      <p:sp>
        <p:nvSpPr>
          <p:cNvPr id="4" name="Text Placeholder 3"/>
          <p:cNvSpPr>
            <a:spLocks noGrp="1"/>
          </p:cNvSpPr>
          <p:nvPr>
            <p:ph type="body" sz="quarter" idx="13"/>
          </p:nvPr>
        </p:nvSpPr>
        <p:spPr>
          <a:xfrm>
            <a:off x="4655840" y="463131"/>
            <a:ext cx="5632090" cy="675155"/>
          </a:xfrm>
        </p:spPr>
        <p:txBody>
          <a:bodyPr/>
          <a:lstStyle/>
          <a:p>
            <a:pPr>
              <a:spcBef>
                <a:spcPts val="800"/>
              </a:spcBef>
              <a:buClr>
                <a:srgbClr val="026938"/>
              </a:buClr>
              <a:buSzPct val="100000"/>
              <a:defRPr sz="2000">
                <a:ln>
                  <a:noFill/>
                </a:ln>
                <a:solidFill>
                  <a:srgbClr val="006D34"/>
                </a:solidFill>
                <a:effectLst/>
                <a:uLnTx/>
                <a:uFillTx/>
                <a:latin typeface="Myriad Pro"/>
              </a:defRPr>
            </a:pPr>
            <a:r>
              <a:t>Medlemsstaternas kontroller av avsaknaden av dubbelfinansiering har brister </a:t>
            </a:r>
          </a:p>
        </p:txBody>
      </p:sp>
      <p:sp>
        <p:nvSpPr>
          <p:cNvPr id="13" name="Title 1"/>
          <p:cNvSpPr txBox="1">
            <a:spLocks/>
          </p:cNvSpPr>
          <p:nvPr/>
        </p:nvSpPr>
        <p:spPr>
          <a:xfrm>
            <a:off x="2005732" y="620712"/>
            <a:ext cx="2290069" cy="359992"/>
          </a:xfrm>
          <a:prstGeom prst="rect">
            <a:avLst/>
          </a:prstGeom>
        </p:spPr>
        <p:txBody>
          <a:bodyPr vert="horz" lIns="0" tIns="0" rIns="0" bIns="0" anchor="b">
            <a:noAutofit/>
          </a:bodyPr>
          <a:lst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a:lstStyle>
          <a:p>
            <a:pPr>
              <a:defRPr>
                <a:solidFill>
                  <a:srgbClr val="B5B900"/>
                </a:solidFill>
              </a:defRPr>
            </a:pPr>
            <a:r>
              <a:t>Iakttagelse</a:t>
            </a:r>
          </a:p>
        </p:txBody>
      </p:sp>
      <p:grpSp>
        <p:nvGrpSpPr>
          <p:cNvPr id="2" name="Group 1">
            <a:extLst>
              <a:ext uri="{FF2B5EF4-FFF2-40B4-BE49-F238E27FC236}">
                <a16:creationId xmlns:a16="http://schemas.microsoft.com/office/drawing/2014/main" id="{6D0613CF-DF67-53CB-648F-4B3034A6CE47}"/>
              </a:ext>
            </a:extLst>
          </p:cNvPr>
          <p:cNvGrpSpPr/>
          <p:nvPr/>
        </p:nvGrpSpPr>
        <p:grpSpPr>
          <a:xfrm>
            <a:off x="3935760" y="404664"/>
            <a:ext cx="504056" cy="792088"/>
            <a:chOff x="2682678" y="409891"/>
            <a:chExt cx="504056" cy="792088"/>
          </a:xfrm>
        </p:grpSpPr>
        <p:sp>
          <p:nvSpPr>
            <p:cNvPr id="17" name="Rectangle 16"/>
            <p:cNvSpPr/>
            <p:nvPr/>
          </p:nvSpPr>
          <p:spPr>
            <a:xfrm>
              <a:off x="2682678" y="409891"/>
              <a:ext cx="504056"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18" name="Text Placeholder 3"/>
            <p:cNvSpPr txBox="1">
              <a:spLocks/>
            </p:cNvSpPr>
            <p:nvPr/>
          </p:nvSpPr>
          <p:spPr>
            <a:xfrm>
              <a:off x="2789802" y="504240"/>
              <a:ext cx="324036" cy="548496"/>
            </a:xfrm>
            <a:prstGeom prst="rect">
              <a:avLst/>
            </a:prstGeom>
          </p:spPr>
          <p:txBody>
            <a:bodyPr vert="horz" lIns="0" tIns="0" rIns="0" bIns="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26938"/>
                </a:buClr>
                <a:defRPr sz="4000">
                  <a:solidFill>
                    <a:srgbClr val="056731"/>
                  </a:solidFill>
                </a:defRPr>
              </a:pPr>
              <a:r>
                <a:rPr sz="4000"/>
                <a:t>3</a:t>
              </a:r>
            </a:p>
          </p:txBody>
        </p:sp>
      </p:grpSp>
      <p:pic>
        <p:nvPicPr>
          <p:cNvPr id="9" name="Picture 8" descr="A screenshot of a graph">
            <a:extLst>
              <a:ext uri="{FF2B5EF4-FFF2-40B4-BE49-F238E27FC236}">
                <a16:creationId xmlns:a16="http://schemas.microsoft.com/office/drawing/2014/main" id="{9D6752F5-15B7-8DFB-E4D5-C59F51AD6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904" y="3004872"/>
            <a:ext cx="5169796" cy="2816308"/>
          </a:xfrm>
          <a:prstGeom prst="rect">
            <a:avLst/>
          </a:prstGeom>
        </p:spPr>
      </p:pic>
      <p:sp>
        <p:nvSpPr>
          <p:cNvPr id="12" name="Content Placeholder 2">
            <a:extLst>
              <a:ext uri="{FF2B5EF4-FFF2-40B4-BE49-F238E27FC236}">
                <a16:creationId xmlns:a16="http://schemas.microsoft.com/office/drawing/2014/main" id="{3D581E00-E5B4-1126-5D8A-21D60A3FAF4A}"/>
              </a:ext>
            </a:extLst>
          </p:cNvPr>
          <p:cNvSpPr txBox="1">
            <a:spLocks/>
          </p:cNvSpPr>
          <p:nvPr/>
        </p:nvSpPr>
        <p:spPr>
          <a:xfrm>
            <a:off x="1880415" y="3080878"/>
            <a:ext cx="3168352" cy="3012418"/>
          </a:xfrm>
          <a:prstGeom prst="rect">
            <a:avLst/>
          </a:prstGeom>
        </p:spPr>
        <p:txBody>
          <a:bodyPr vert="horz" lIns="0" tIns="0" rIns="0" bIns="0">
            <a:normAutofit fontScale="92500" lnSpcReduction="20000"/>
          </a:bodyPr>
          <a:lstStyle>
            <a:lvl1pPr marL="265113" indent="-265113" algn="l" defTabSz="914400" rtl="0" eaLnBrk="1" latinLnBrk="0" hangingPunct="1">
              <a:lnSpc>
                <a:spcPct val="90000"/>
              </a:lnSpc>
              <a:spcBef>
                <a:spcPts val="2400"/>
              </a:spcBef>
              <a:buClr>
                <a:schemeClr val="accent1"/>
              </a:buClr>
              <a:buSzPct val="100000"/>
              <a:buFont typeface="Arial" pitchFamily="34" charset="0"/>
              <a:buChar char="•"/>
              <a:defRPr sz="1800" kern="1200">
                <a:solidFill>
                  <a:srgbClr val="58595B"/>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rgbClr val="58595B"/>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rgbClr val="58595B"/>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rgbClr val="58595B"/>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rgbClr val="58595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spcAft>
                <a:spcPts val="600"/>
              </a:spcAft>
              <a:defRPr sz="1900" b="1">
                <a:solidFill>
                  <a:srgbClr val="555554"/>
                </a:solidFill>
              </a:defRPr>
            </a:pPr>
            <a:r>
              <a:rPr sz="1900"/>
              <a:t>Utmanande kontrollmiljö förhindrar effektiva dubbelkontroller</a:t>
            </a:r>
            <a:endParaRPr sz="1900">
              <a:solidFill>
                <a:srgbClr val="555554"/>
              </a:solidFill>
            </a:endParaRPr>
          </a:p>
          <a:p>
            <a:pPr marL="625475" lvl="1" indent="-266700">
              <a:lnSpc>
                <a:spcPct val="110000"/>
              </a:lnSpc>
              <a:spcAft>
                <a:spcPts val="600"/>
              </a:spcAft>
              <a:buFont typeface="Courier New" panose="02070309020205020404" pitchFamily="49" charset="0"/>
              <a:buChar char="o"/>
              <a:defRPr sz="1600">
                <a:solidFill>
                  <a:srgbClr val="555554"/>
                </a:solidFill>
              </a:defRPr>
            </a:pPr>
            <a:r>
              <a:rPr sz="1600"/>
              <a:t>Fragmenterat IT-landskap </a:t>
            </a:r>
          </a:p>
          <a:p>
            <a:pPr marL="625475" lvl="1" indent="-266700">
              <a:lnSpc>
                <a:spcPct val="110000"/>
              </a:lnSpc>
              <a:spcAft>
                <a:spcPts val="600"/>
              </a:spcAft>
              <a:buFont typeface="Courier New" panose="02070309020205020404" pitchFamily="49" charset="0"/>
              <a:buChar char="o"/>
              <a:defRPr sz="1600">
                <a:solidFill>
                  <a:srgbClr val="555554"/>
                </a:solidFill>
              </a:defRPr>
            </a:pPr>
            <a:r>
              <a:rPr sz="1600"/>
              <a:t>Icke-interoperabla it-verktyg</a:t>
            </a:r>
          </a:p>
          <a:p>
            <a:pPr marL="625475" lvl="1" indent="-266700">
              <a:lnSpc>
                <a:spcPct val="110000"/>
              </a:lnSpc>
              <a:spcAft>
                <a:spcPts val="600"/>
              </a:spcAft>
              <a:buFont typeface="Courier New" panose="02070309020205020404" pitchFamily="49" charset="0"/>
              <a:buChar char="o"/>
              <a:defRPr sz="1600">
                <a:solidFill>
                  <a:srgbClr val="555554"/>
                </a:solidFill>
              </a:defRPr>
            </a:pPr>
            <a:r>
              <a:rPr sz="1600"/>
              <a:t>Begränsad användning av Arachne</a:t>
            </a:r>
          </a:p>
          <a:p>
            <a:pPr marL="625475" lvl="1" indent="-266700">
              <a:lnSpc>
                <a:spcPct val="110000"/>
              </a:lnSpc>
              <a:spcAft>
                <a:spcPts val="600"/>
              </a:spcAft>
              <a:buFont typeface="Courier New" panose="02070309020205020404" pitchFamily="49" charset="0"/>
              <a:buChar char="o"/>
              <a:defRPr sz="1600">
                <a:solidFill>
                  <a:srgbClr val="555554"/>
                </a:solidFill>
              </a:defRPr>
            </a:pPr>
            <a:r>
              <a:rPr sz="1600"/>
              <a:t>Svår uppgiftsutbyte och matchning</a:t>
            </a:r>
          </a:p>
          <a:p>
            <a:pPr marL="625475" lvl="1" indent="-266700">
              <a:lnSpc>
                <a:spcPct val="110000"/>
              </a:lnSpc>
              <a:spcAft>
                <a:spcPts val="600"/>
              </a:spcAft>
              <a:buFont typeface="Courier New" panose="02070309020205020404" pitchFamily="49" charset="0"/>
              <a:buChar char="o"/>
              <a:defRPr sz="1600">
                <a:solidFill>
                  <a:srgbClr val="555554"/>
                </a:solidFill>
              </a:defRPr>
            </a:pPr>
            <a:r>
              <a:rPr sz="1600"/>
              <a:t>Begränsad åtkomsträtt</a:t>
            </a:r>
          </a:p>
          <a:p>
            <a:pPr marL="277813" lvl="1" indent="0">
              <a:buNone/>
            </a:pPr>
            <a:endParaRPr/>
          </a:p>
        </p:txBody>
      </p:sp>
      <p:sp>
        <p:nvSpPr>
          <p:cNvPr id="14" name="TextBox 13">
            <a:extLst>
              <a:ext uri="{FF2B5EF4-FFF2-40B4-BE49-F238E27FC236}">
                <a16:creationId xmlns:a16="http://schemas.microsoft.com/office/drawing/2014/main" id="{B20000A0-B477-53A8-AA3E-F1A955919CB0}"/>
              </a:ext>
            </a:extLst>
          </p:cNvPr>
          <p:cNvSpPr txBox="1"/>
          <p:nvPr/>
        </p:nvSpPr>
        <p:spPr>
          <a:xfrm>
            <a:off x="4745850" y="5939316"/>
            <a:ext cx="2916324" cy="923330"/>
          </a:xfrm>
          <a:prstGeom prst="rect">
            <a:avLst/>
          </a:prstGeom>
          <a:noFill/>
        </p:spPr>
        <p:txBody>
          <a:bodyPr wrap="square">
            <a:spAutoFit/>
          </a:bodyPr>
          <a:lstStyle/>
          <a:p>
            <a:pPr>
              <a:defRPr b="1">
                <a:solidFill>
                  <a:srgbClr val="006D34"/>
                </a:solidFill>
              </a:defRPr>
            </a:pPr>
            <a:r>
              <a:t>Automatiska dubbelkontroller är praktiskt taget omöjliga! </a:t>
            </a:r>
          </a:p>
        </p:txBody>
      </p:sp>
    </p:spTree>
    <p:extLst>
      <p:ext uri="{BB962C8B-B14F-4D97-AF65-F5344CB8AC3E}">
        <p14:creationId xmlns:p14="http://schemas.microsoft.com/office/powerpoint/2010/main" val="350692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5731" y="1412800"/>
            <a:ext cx="8158269" cy="4758088"/>
          </a:xfrm>
        </p:spPr>
        <p:txBody>
          <a:bodyPr>
            <a:normAutofit fontScale="70000" lnSpcReduction="20000"/>
          </a:bodyPr>
          <a:lstStyle/>
          <a:p>
            <a:pPr>
              <a:lnSpc>
                <a:spcPct val="110000"/>
              </a:lnSpc>
              <a:spcAft>
                <a:spcPts val="600"/>
              </a:spcAft>
            </a:pPr>
            <a:r>
              <a:t>Kommissionens kontroller före utbetalning </a:t>
            </a:r>
            <a:r>
              <a:rPr b="1"/>
              <a:t>är inte specifikt inriktade på dubbelfinansiering</a:t>
            </a:r>
          </a:p>
          <a:p>
            <a:pPr>
              <a:lnSpc>
                <a:spcPct val="120000"/>
              </a:lnSpc>
              <a:spcAft>
                <a:spcPts val="600"/>
              </a:spcAft>
              <a:defRPr>
                <a:solidFill>
                  <a:srgbClr val="555554"/>
                </a:solidFill>
              </a:defRPr>
            </a:pPr>
            <a:r>
              <a:t>Kommissionen grundar sin försäkran om avsaknaden av dubbelfinansiering på </a:t>
            </a:r>
            <a:r>
              <a:rPr b="1"/>
              <a:t>begränsade bevis</a:t>
            </a:r>
          </a:p>
          <a:p>
            <a:pPr lvl="1">
              <a:lnSpc>
                <a:spcPct val="120000"/>
              </a:lnSpc>
              <a:spcAft>
                <a:spcPts val="600"/>
              </a:spcAft>
              <a:buFont typeface="Courier New" panose="02070309020205020404" pitchFamily="49" charset="0"/>
              <a:buChar char="o"/>
              <a:defRPr>
                <a:solidFill>
                  <a:srgbClr val="555554"/>
                </a:solidFill>
              </a:defRPr>
            </a:pPr>
            <a:r>
              <a:rPr b="1"/>
              <a:t>Begränsat revisionsarbete </a:t>
            </a:r>
            <a:r>
              <a:t>i vissa medlemsstater: Det är inte alla medlemsstater som ger rimliga garantier för att det inte förekommer dubbelfinansiering. </a:t>
            </a:r>
          </a:p>
          <a:p>
            <a:pPr lvl="1">
              <a:lnSpc>
                <a:spcPct val="120000"/>
              </a:lnSpc>
              <a:spcAft>
                <a:spcPts val="600"/>
              </a:spcAft>
              <a:buFont typeface="Courier New" panose="02070309020205020404" pitchFamily="49" charset="0"/>
              <a:buChar char="o"/>
              <a:defRPr>
                <a:solidFill>
                  <a:srgbClr val="555554"/>
                </a:solidFill>
              </a:defRPr>
            </a:pPr>
            <a:r>
              <a:t>Kommissionens revisioner täcker i viss utsträckning risken för dubbelfinansiering: fokusera på </a:t>
            </a:r>
            <a:r>
              <a:rPr b="1"/>
              <a:t>utformning och inrättande </a:t>
            </a:r>
            <a:r>
              <a:t>av medlemsstaternas kontrollsystem med </a:t>
            </a:r>
            <a:r>
              <a:rPr b="1"/>
              <a:t>vissa korskontroller mellan </a:t>
            </a:r>
            <a:r>
              <a:t>projektdatabaser</a:t>
            </a:r>
          </a:p>
          <a:p>
            <a:pPr lvl="1">
              <a:lnSpc>
                <a:spcPct val="120000"/>
              </a:lnSpc>
              <a:spcAft>
                <a:spcPts val="600"/>
              </a:spcAft>
              <a:buFont typeface="Courier New" panose="02070309020205020404" pitchFamily="49" charset="0"/>
              <a:buChar char="o"/>
              <a:defRPr>
                <a:solidFill>
                  <a:srgbClr val="555554"/>
                </a:solidFill>
              </a:defRPr>
            </a:pPr>
            <a:r>
              <a:rPr b="1"/>
              <a:t>Ingen garanti </a:t>
            </a:r>
            <a:r>
              <a:t>för att det inte förekommer dubbelfinansiering till följd av att </a:t>
            </a:r>
            <a:r>
              <a:rPr b="1"/>
              <a:t>samma output/resultat finansieras två gånger</a:t>
            </a:r>
          </a:p>
        </p:txBody>
      </p:sp>
      <p:sp>
        <p:nvSpPr>
          <p:cNvPr id="5" name="Slide Number Placeholder 4"/>
          <p:cNvSpPr>
            <a:spLocks noGrp="1"/>
          </p:cNvSpPr>
          <p:nvPr>
            <p:ph type="sldNum" sz="quarter" idx="12"/>
          </p:nvPr>
        </p:nvSpPr>
        <p:spPr/>
        <p:txBody>
          <a:bodyPr/>
          <a:lstStyle/>
          <a:p>
            <a:pPr>
              <a:defRPr>
                <a:solidFill>
                  <a:prstClr val="white"/>
                </a:solidFill>
              </a:defRPr>
            </a:pPr>
            <a:r>
              <a:t>Sida </a:t>
            </a:r>
            <a:fld id="{C26A69B5-200B-4E8E-9012-4EBB91306B1A}" type="slidenum">
              <a:rPr lang="en-GB" smtClean="0">
                <a:solidFill>
                  <a:prstClr val="white"/>
                </a:solidFill>
              </a:rPr>
              <a:t>23</a:t>
            </a:fld>
            <a:endParaRPr>
              <a:solidFill>
                <a:prstClr val="white"/>
              </a:solidFill>
            </a:endParaRPr>
          </a:p>
        </p:txBody>
      </p:sp>
      <p:sp>
        <p:nvSpPr>
          <p:cNvPr id="4" name="Text Placeholder 3"/>
          <p:cNvSpPr>
            <a:spLocks noGrp="1"/>
          </p:cNvSpPr>
          <p:nvPr>
            <p:ph type="body" sz="quarter" idx="13"/>
          </p:nvPr>
        </p:nvSpPr>
        <p:spPr>
          <a:xfrm>
            <a:off x="4667865" y="470660"/>
            <a:ext cx="6027626" cy="660097"/>
          </a:xfrm>
        </p:spPr>
        <p:txBody>
          <a:bodyPr/>
          <a:lstStyle/>
          <a:p>
            <a:pPr>
              <a:lnSpc>
                <a:spcPct val="100000"/>
              </a:lnSpc>
              <a:defRPr sz="2000">
                <a:solidFill>
                  <a:srgbClr val="006D34"/>
                </a:solidFill>
              </a:defRPr>
            </a:pPr>
            <a:r>
              <a:t>Kommissionen försäkrar att det inte förekommer dubbelfinansiering på grundval av begränsade bevis</a:t>
            </a:r>
          </a:p>
        </p:txBody>
      </p:sp>
      <p:sp>
        <p:nvSpPr>
          <p:cNvPr id="13" name="Title 1"/>
          <p:cNvSpPr txBox="1">
            <a:spLocks/>
          </p:cNvSpPr>
          <p:nvPr/>
        </p:nvSpPr>
        <p:spPr>
          <a:xfrm>
            <a:off x="2005732" y="620712"/>
            <a:ext cx="2290069" cy="359992"/>
          </a:xfrm>
          <a:prstGeom prst="rect">
            <a:avLst/>
          </a:prstGeom>
        </p:spPr>
        <p:txBody>
          <a:bodyPr vert="horz" lIns="0" tIns="0" rIns="0" bIns="0" anchor="b">
            <a:noAutofit/>
          </a:bodyPr>
          <a:lstStyle>
            <a:lvl1pPr algn="l" defTabSz="914400" rtl="0" eaLnBrk="1" latinLnBrk="0" hangingPunct="1">
              <a:lnSpc>
                <a:spcPct val="90000"/>
              </a:lnSpc>
              <a:spcBef>
                <a:spcPct val="0"/>
              </a:spcBef>
              <a:buNone/>
              <a:defRPr sz="2600" b="1" kern="1200">
                <a:solidFill>
                  <a:schemeClr val="accent1"/>
                </a:solidFill>
                <a:latin typeface="+mj-lt"/>
                <a:ea typeface="+mj-ea"/>
                <a:cs typeface="+mj-cs"/>
              </a:defRPr>
            </a:lvl1pPr>
          </a:lstStyle>
          <a:p>
            <a:pPr>
              <a:defRPr>
                <a:solidFill>
                  <a:srgbClr val="B5B900"/>
                </a:solidFill>
              </a:defRPr>
            </a:pPr>
            <a:r>
              <a:t>Iakttagelse</a:t>
            </a:r>
          </a:p>
        </p:txBody>
      </p:sp>
      <p:grpSp>
        <p:nvGrpSpPr>
          <p:cNvPr id="2" name="Group 1">
            <a:extLst>
              <a:ext uri="{FF2B5EF4-FFF2-40B4-BE49-F238E27FC236}">
                <a16:creationId xmlns:a16="http://schemas.microsoft.com/office/drawing/2014/main" id="{6D0613CF-DF67-53CB-648F-4B3034A6CE47}"/>
              </a:ext>
            </a:extLst>
          </p:cNvPr>
          <p:cNvGrpSpPr/>
          <p:nvPr/>
        </p:nvGrpSpPr>
        <p:grpSpPr>
          <a:xfrm>
            <a:off x="3935760" y="404664"/>
            <a:ext cx="504056" cy="792088"/>
            <a:chOff x="2682678" y="409891"/>
            <a:chExt cx="504056" cy="792088"/>
          </a:xfrm>
        </p:grpSpPr>
        <p:sp>
          <p:nvSpPr>
            <p:cNvPr id="17" name="Rectangle 16"/>
            <p:cNvSpPr/>
            <p:nvPr/>
          </p:nvSpPr>
          <p:spPr>
            <a:xfrm>
              <a:off x="2682678" y="409891"/>
              <a:ext cx="504056" cy="79208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prstClr val="white"/>
                </a:solidFill>
              </a:endParaRPr>
            </a:p>
          </p:txBody>
        </p:sp>
        <p:sp>
          <p:nvSpPr>
            <p:cNvPr id="18" name="Text Placeholder 3"/>
            <p:cNvSpPr txBox="1">
              <a:spLocks/>
            </p:cNvSpPr>
            <p:nvPr/>
          </p:nvSpPr>
          <p:spPr>
            <a:xfrm>
              <a:off x="2789802" y="504240"/>
              <a:ext cx="324036" cy="548496"/>
            </a:xfrm>
            <a:prstGeom prst="rect">
              <a:avLst/>
            </a:prstGeom>
          </p:spPr>
          <p:txBody>
            <a:bodyPr vert="horz" lIns="0" tIns="0" rIns="0" bIns="0">
              <a:noAutofit/>
            </a:bodyPr>
            <a:lstStyle>
              <a:lvl1pPr marL="0" indent="0" algn="l" defTabSz="914400" rtl="0" eaLnBrk="1" latinLnBrk="0" hangingPunct="1">
                <a:lnSpc>
                  <a:spcPct val="90000"/>
                </a:lnSpc>
                <a:spcBef>
                  <a:spcPts val="800"/>
                </a:spcBef>
                <a:buClr>
                  <a:schemeClr val="accent1"/>
                </a:buClr>
                <a:buSzPct val="100000"/>
                <a:buFont typeface="Arial" pitchFamily="34" charset="0"/>
                <a:buNone/>
                <a:defRPr sz="2200" b="1" kern="1200">
                  <a:solidFill>
                    <a:schemeClr val="accent1"/>
                  </a:solidFill>
                  <a:latin typeface="+mn-lt"/>
                  <a:ea typeface="+mn-ea"/>
                  <a:cs typeface="+mn-cs"/>
                </a:defRPr>
              </a:lvl1pPr>
              <a:lvl2pPr marL="512763" indent="-234950" algn="l" defTabSz="914400" rtl="0" eaLnBrk="1" latinLnBrk="0" hangingPunct="1">
                <a:lnSpc>
                  <a:spcPct val="90000"/>
                </a:lnSpc>
                <a:spcBef>
                  <a:spcPts val="400"/>
                </a:spcBef>
                <a:buClr>
                  <a:schemeClr val="accent1"/>
                </a:buClr>
                <a:buSzPct val="100000"/>
                <a:buFont typeface="Arial" pitchFamily="34" charset="0"/>
                <a:buChar char="•"/>
                <a:defRPr sz="1800" kern="1200">
                  <a:solidFill>
                    <a:schemeClr val="accent4"/>
                  </a:solidFill>
                  <a:latin typeface="+mn-lt"/>
                  <a:ea typeface="+mn-ea"/>
                  <a:cs typeface="+mn-cs"/>
                </a:defRPr>
              </a:lvl2pPr>
              <a:lvl3pPr marL="758825" indent="-228600" algn="l" defTabSz="914400" rtl="0" eaLnBrk="1" latinLnBrk="0" hangingPunct="1">
                <a:lnSpc>
                  <a:spcPct val="90000"/>
                </a:lnSpc>
                <a:spcBef>
                  <a:spcPts val="200"/>
                </a:spcBef>
                <a:buClr>
                  <a:schemeClr val="accent1"/>
                </a:buClr>
                <a:buSzPct val="100000"/>
                <a:buFont typeface="Arial" pitchFamily="34" charset="0"/>
                <a:buChar char="•"/>
                <a:defRPr sz="1800" kern="1200">
                  <a:solidFill>
                    <a:schemeClr val="accent4"/>
                  </a:solidFill>
                  <a:latin typeface="+mn-lt"/>
                  <a:ea typeface="+mn-ea"/>
                  <a:cs typeface="+mn-cs"/>
                </a:defRPr>
              </a:lvl3pPr>
              <a:lvl4pPr marL="993775"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4pPr>
              <a:lvl5pPr marL="1219200" indent="-228600" algn="l" defTabSz="914400" rtl="0" eaLnBrk="1" latinLnBrk="0" hangingPunct="1">
                <a:lnSpc>
                  <a:spcPct val="90000"/>
                </a:lnSpc>
                <a:spcBef>
                  <a:spcPts val="0"/>
                </a:spcBef>
                <a:buClr>
                  <a:schemeClr val="accent1"/>
                </a:buClr>
                <a:buSzPct val="100000"/>
                <a:buFont typeface="Arial" pitchFamily="34" charset="0"/>
                <a:buChar char="•"/>
                <a:defRPr sz="18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26938"/>
                </a:buClr>
                <a:defRPr sz="4000">
                  <a:solidFill>
                    <a:srgbClr val="056731"/>
                  </a:solidFill>
                </a:defRPr>
              </a:pPr>
              <a:r>
                <a:rPr sz="4000"/>
                <a:t>4</a:t>
              </a:r>
            </a:p>
          </p:txBody>
        </p:sp>
      </p:grpSp>
    </p:spTree>
    <p:extLst>
      <p:ext uri="{BB962C8B-B14F-4D97-AF65-F5344CB8AC3E}">
        <p14:creationId xmlns:p14="http://schemas.microsoft.com/office/powerpoint/2010/main" val="579105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34AEC9-FC52-FA8C-7A15-E46C0E2CD6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6" name="Title 3">
            <a:extLst>
              <a:ext uri="{FF2B5EF4-FFF2-40B4-BE49-F238E27FC236}">
                <a16:creationId xmlns:a16="http://schemas.microsoft.com/office/drawing/2014/main" id="{E331A269-DC3E-8809-9571-A078D41A1ED2}"/>
              </a:ext>
            </a:extLst>
          </p:cNvPr>
          <p:cNvSpPr txBox="1">
            <a:spLocks/>
          </p:cNvSpPr>
          <p:nvPr/>
        </p:nvSpPr>
        <p:spPr>
          <a:xfrm>
            <a:off x="950259" y="242052"/>
            <a:ext cx="10793639" cy="782357"/>
          </a:xfrm>
          <a:prstGeom prst="rect">
            <a:avLst/>
          </a:prstGeom>
        </p:spPr>
        <p:txBody>
          <a:bodyPr vert="horz" lIns="91440" tIns="45720" rIns="91440" bIns="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sz="3600" b="1"/>
            </a:pPr>
            <a:r>
              <a:rPr kumimoji="0" sz="3600" b="1" i="0" u="none" strike="noStrike" kern="1200" cap="none" spc="0" normalizeH="0" baseline="0" noProof="0">
                <a:ln>
                  <a:noFill/>
                </a:ln>
                <a:solidFill>
                  <a:srgbClr val="034EA2"/>
                </a:solidFill>
                <a:effectLst/>
                <a:uLnTx/>
                <a:uFillTx/>
                <a:latin typeface="Arial"/>
                <a:ea typeface="+mj-ea"/>
                <a:cs typeface="+mj-cs"/>
              </a:rPr>
              <a:t>Revisionsrättens rekommendationer</a:t>
            </a:r>
          </a:p>
        </p:txBody>
      </p:sp>
      <p:graphicFrame>
        <p:nvGraphicFramePr>
          <p:cNvPr id="8" name="Table 7">
            <a:extLst>
              <a:ext uri="{FF2B5EF4-FFF2-40B4-BE49-F238E27FC236}">
                <a16:creationId xmlns:a16="http://schemas.microsoft.com/office/drawing/2014/main" id="{F7E03778-C6DA-884C-5B58-F04BC97D4B73}"/>
              </a:ext>
            </a:extLst>
          </p:cNvPr>
          <p:cNvGraphicFramePr>
            <a:graphicFrameLocks noGrp="1"/>
          </p:cNvGraphicFramePr>
          <p:nvPr/>
        </p:nvGraphicFramePr>
        <p:xfrm>
          <a:off x="340413" y="1832970"/>
          <a:ext cx="11550610" cy="4029135"/>
        </p:xfrm>
        <a:graphic>
          <a:graphicData uri="http://schemas.openxmlformats.org/drawingml/2006/table">
            <a:tbl>
              <a:tblPr firstRow="1" bandRow="1">
                <a:tableStyleId>{74C1A8A3-306A-4EB7-A6B1-4F7E0EB9C5D6}</a:tableStyleId>
              </a:tblPr>
              <a:tblGrid>
                <a:gridCol w="11550610">
                  <a:extLst>
                    <a:ext uri="{9D8B030D-6E8A-4147-A177-3AD203B41FA5}">
                      <a16:colId xmlns:a16="http://schemas.microsoft.com/office/drawing/2014/main" val="3120476113"/>
                    </a:ext>
                  </a:extLst>
                </a:gridCol>
              </a:tblGrid>
              <a:tr h="5239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2400" b="1">
                          <a:solidFill>
                            <a:schemeClr val="tx2"/>
                          </a:solidFill>
                          <a:ea typeface="+mj-ea"/>
                          <a:cs typeface="+mj-cs"/>
                        </a:defRPr>
                      </a:pPr>
                      <a:r>
                        <a:t>Avslag</a:t>
                      </a:r>
                      <a:endParaRPr sz="2400" b="1" kern="1200">
                        <a:solidFill>
                          <a:schemeClr val="tx2"/>
                        </a:solidFill>
                        <a:latin typeface="+mn-lt"/>
                        <a:ea typeface="+mj-ea"/>
                        <a:cs typeface="+mj-cs"/>
                      </a:endParaRPr>
                    </a:p>
                  </a:txBody>
                  <a:tcPr/>
                </a:tc>
                <a:extLst>
                  <a:ext uri="{0D108BD9-81ED-4DB2-BD59-A6C34878D82A}">
                    <a16:rowId xmlns:a16="http://schemas.microsoft.com/office/drawing/2014/main" val="4058965910"/>
                  </a:ext>
                </a:extLst>
              </a:tr>
              <a:tr h="3457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b="1" u="sng">
                          <a:effectLst/>
                          <a:ea typeface="Calibri" panose="020F0502020204030204" pitchFamily="34" charset="0"/>
                        </a:rPr>
                        <a:t>Skäl 1:</a:t>
                      </a:r>
                      <a:r>
                        <a:rPr b="1">
                          <a:effectLst/>
                          <a:ea typeface="Calibri" panose="020F0502020204030204" pitchFamily="34" charset="0"/>
                        </a:rPr>
                        <a:t> </a:t>
                      </a:r>
                      <a:r>
                        <a:rPr b="1">
                          <a:effectLst/>
                          <a:cs typeface="Calibri"/>
                        </a:rPr>
                        <a:t>Anpassa definitionen av dubbelfinansiering till särdragen hos den finansiering som inte är kopplad till kostnadsmodellen – </a:t>
                      </a:r>
                      <a:r>
                        <a:rPr>
                          <a:solidFill>
                            <a:schemeClr val="dk1"/>
                          </a:solidFill>
                        </a:rPr>
                        <a:t>Kommissionen bör förtydliga definitionen av dubbelfinansiering för att ta hänsyn till både kostnaderna och resultatdimensionen när EU:s finansieringsprogram eller finansieringsinstrument frigör medel genom genomförandemodeller för finansiering som inte är kopplad till kostnaderna:</a:t>
                      </a:r>
                    </a:p>
                    <a:p>
                      <a:pPr marL="0" marR="0" lvl="0" indent="0" algn="l" defTabSz="914400" rtl="0" eaLnBrk="1" fontAlgn="auto" latinLnBrk="0" hangingPunct="1">
                        <a:lnSpc>
                          <a:spcPct val="100000"/>
                        </a:lnSpc>
                        <a:spcBef>
                          <a:spcPts val="0"/>
                        </a:spcBef>
                        <a:spcAft>
                          <a:spcPts val="0"/>
                        </a:spcAft>
                        <a:buClrTx/>
                        <a:buSzTx/>
                        <a:buFontTx/>
                        <a:buNone/>
                        <a:tabLst/>
                      </a:pPr>
                      <a:endParaRPr sz="1600" kern="120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LcParenR"/>
                        <a:tabLst/>
                        <a:defRPr sz="1600">
                          <a:solidFill>
                            <a:schemeClr val="dk1"/>
                          </a:solidFill>
                        </a:defRPr>
                      </a:pPr>
                      <a:r>
                        <a:t>i vägledning</a:t>
                      </a:r>
                    </a:p>
                    <a:p>
                      <a:pPr marL="0" marR="0" lvl="0" indent="0" algn="l" defTabSz="914400" rtl="0" eaLnBrk="1" fontAlgn="auto" latinLnBrk="0" hangingPunct="1">
                        <a:lnSpc>
                          <a:spcPct val="100000"/>
                        </a:lnSpc>
                        <a:spcBef>
                          <a:spcPts val="0"/>
                        </a:spcBef>
                        <a:spcAft>
                          <a:spcPts val="0"/>
                        </a:spcAft>
                        <a:buClrTx/>
                        <a:buSzTx/>
                        <a:buFontTx/>
                        <a:buNone/>
                        <a:tabLst/>
                      </a:pPr>
                      <a:endParaRPr sz="1600" b="0" i="0" kern="1200">
                        <a:solidFill>
                          <a:schemeClr val="dk1"/>
                        </a:solidFill>
                        <a:latin typeface="+mn-lt"/>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Dubbelfinansiering definieras i förordningarna om finansiering och faciliteten för återhämtning och resiliens. Ytterligare vägledning från faciliteten för återhämtning och resiliens tillhandahölls.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pPr>
                      <a:endParaRPr sz="1600" kern="1200">
                        <a:solidFill>
                          <a:schemeClr val="dk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mj-lt"/>
                        <a:buAutoNum type="alphaLcParenR" startAt="2"/>
                        <a:tabLst/>
                        <a:defRPr sz="1600"/>
                      </a:pPr>
                      <a:r>
                        <a:rPr>
                          <a:solidFill>
                            <a:schemeClr val="dk1"/>
                          </a:solidFill>
                        </a:rPr>
                        <a:t>i sitt </a:t>
                      </a:r>
                      <a:r>
                        <a:t>nästa förslag till översyn av budgetförordningen</a:t>
                      </a:r>
                    </a:p>
                    <a:p>
                      <a:pPr marL="0" marR="0" lvl="0" indent="0" algn="l" defTabSz="914400" rtl="0" eaLnBrk="1" fontAlgn="auto" latinLnBrk="0" hangingPunct="1">
                        <a:lnSpc>
                          <a:spcPct val="100000"/>
                        </a:lnSpc>
                        <a:spcBef>
                          <a:spcPts val="0"/>
                        </a:spcBef>
                        <a:spcAft>
                          <a:spcPts val="0"/>
                        </a:spcAft>
                        <a:buClrTx/>
                        <a:buSzTx/>
                        <a:buFontTx/>
                        <a:buNone/>
                        <a:tabLst/>
                      </a:pPr>
                      <a:endParaRPr sz="1600" b="0" i="0" kern="1200">
                        <a:solidFill>
                          <a:schemeClr val="dk1"/>
                        </a:solidFill>
                        <a:latin typeface="+mn-lt"/>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Ändring av nuvarande definition är inte motiverad.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Kommissionen kan inte föregripa initiativrätten för nästa kollegium.</a:t>
                      </a:r>
                      <a:endParaRPr sz="1600" kern="1200">
                        <a:solidFill>
                          <a:schemeClr val="dk1"/>
                        </a:solidFill>
                        <a:latin typeface="+mn-lt"/>
                        <a:ea typeface="+mn-ea"/>
                        <a:cs typeface="+mn-cs"/>
                      </a:endParaRPr>
                    </a:p>
                  </a:txBody>
                  <a:tcPr/>
                </a:tc>
                <a:extLst>
                  <a:ext uri="{0D108BD9-81ED-4DB2-BD59-A6C34878D82A}">
                    <a16:rowId xmlns:a16="http://schemas.microsoft.com/office/drawing/2014/main" val="3119550269"/>
                  </a:ext>
                </a:extLst>
              </a:tr>
            </a:tbl>
          </a:graphicData>
        </a:graphic>
      </p:graphicFrame>
    </p:spTree>
    <p:extLst>
      <p:ext uri="{BB962C8B-B14F-4D97-AF65-F5344CB8AC3E}">
        <p14:creationId xmlns:p14="http://schemas.microsoft.com/office/powerpoint/2010/main" val="3299333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34AEC9-FC52-FA8C-7A15-E46C0E2CD6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6" name="Title 3">
            <a:extLst>
              <a:ext uri="{FF2B5EF4-FFF2-40B4-BE49-F238E27FC236}">
                <a16:creationId xmlns:a16="http://schemas.microsoft.com/office/drawing/2014/main" id="{E331A269-DC3E-8809-9571-A078D41A1ED2}"/>
              </a:ext>
            </a:extLst>
          </p:cNvPr>
          <p:cNvSpPr txBox="1">
            <a:spLocks/>
          </p:cNvSpPr>
          <p:nvPr/>
        </p:nvSpPr>
        <p:spPr>
          <a:xfrm>
            <a:off x="950259" y="242052"/>
            <a:ext cx="10793639" cy="782357"/>
          </a:xfrm>
          <a:prstGeom prst="rect">
            <a:avLst/>
          </a:prstGeom>
        </p:spPr>
        <p:txBody>
          <a:bodyPr vert="horz" lIns="91440" tIns="45720" rIns="91440" bIns="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sz="3600" b="1"/>
            </a:pPr>
            <a:r>
              <a:rPr kumimoji="0" sz="3600" b="1" i="0" u="none" strike="noStrike" kern="1200" cap="none" spc="0" normalizeH="0" baseline="0" noProof="0">
                <a:ln>
                  <a:noFill/>
                </a:ln>
                <a:solidFill>
                  <a:srgbClr val="034EA2"/>
                </a:solidFill>
                <a:effectLst/>
                <a:uLnTx/>
                <a:uFillTx/>
                <a:latin typeface="Arial"/>
                <a:ea typeface="+mj-ea"/>
                <a:cs typeface="+mj-cs"/>
              </a:rPr>
              <a:t>Revisionsrättens rekommendationer</a:t>
            </a:r>
          </a:p>
        </p:txBody>
      </p:sp>
      <p:graphicFrame>
        <p:nvGraphicFramePr>
          <p:cNvPr id="8" name="Table 7">
            <a:extLst>
              <a:ext uri="{FF2B5EF4-FFF2-40B4-BE49-F238E27FC236}">
                <a16:creationId xmlns:a16="http://schemas.microsoft.com/office/drawing/2014/main" id="{F7E03778-C6DA-884C-5B58-F04BC97D4B73}"/>
              </a:ext>
            </a:extLst>
          </p:cNvPr>
          <p:cNvGraphicFramePr>
            <a:graphicFrameLocks noGrp="1"/>
          </p:cNvGraphicFramePr>
          <p:nvPr/>
        </p:nvGraphicFramePr>
        <p:xfrm>
          <a:off x="340413" y="1832971"/>
          <a:ext cx="11550610" cy="4206240"/>
        </p:xfrm>
        <a:graphic>
          <a:graphicData uri="http://schemas.openxmlformats.org/drawingml/2006/table">
            <a:tbl>
              <a:tblPr firstRow="1" bandRow="1">
                <a:tableStyleId>{74C1A8A3-306A-4EB7-A6B1-4F7E0EB9C5D6}</a:tableStyleId>
              </a:tblPr>
              <a:tblGrid>
                <a:gridCol w="11550610">
                  <a:extLst>
                    <a:ext uri="{9D8B030D-6E8A-4147-A177-3AD203B41FA5}">
                      <a16:colId xmlns:a16="http://schemas.microsoft.com/office/drawing/2014/main" val="312047611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2400" b="1">
                          <a:solidFill>
                            <a:schemeClr val="tx2"/>
                          </a:solidFill>
                          <a:ea typeface="+mj-ea"/>
                          <a:cs typeface="+mj-cs"/>
                        </a:defRPr>
                      </a:pPr>
                      <a:r>
                        <a:t>Avslag</a:t>
                      </a:r>
                      <a:endParaRPr sz="2400" b="1" kern="1200">
                        <a:solidFill>
                          <a:schemeClr val="tx2"/>
                        </a:solidFill>
                        <a:latin typeface="+mn-lt"/>
                        <a:ea typeface="+mj-ea"/>
                        <a:cs typeface="+mj-cs"/>
                      </a:endParaRPr>
                    </a:p>
                  </a:txBody>
                  <a:tcPr/>
                </a:tc>
                <a:extLst>
                  <a:ext uri="{0D108BD9-81ED-4DB2-BD59-A6C34878D82A}">
                    <a16:rowId xmlns:a16="http://schemas.microsoft.com/office/drawing/2014/main" val="40589659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600"/>
                      </a:pPr>
                      <a:r>
                        <a:rPr b="1" u="sng">
                          <a:effectLst/>
                          <a:ea typeface="Calibri" panose="020F0502020204030204" pitchFamily="34" charset="0"/>
                        </a:rPr>
                        <a:t>Skäl 2:</a:t>
                      </a:r>
                      <a:r>
                        <a:rPr b="1">
                          <a:effectLst/>
                          <a:ea typeface="Calibri" panose="020F0502020204030204" pitchFamily="34" charset="0"/>
                        </a:rPr>
                        <a:t> </a:t>
                      </a:r>
                      <a:r>
                        <a:rPr b="1"/>
                        <a:t>Stärka kontrollerna av nollkostnadsåtgärder </a:t>
                      </a:r>
                      <a:r>
                        <a:rPr b="1">
                          <a:effectLst/>
                          <a:cs typeface="Calibri"/>
                        </a:rPr>
                        <a:t>– </a:t>
                      </a:r>
                      <a:r>
                        <a:rPr>
                          <a:solidFill>
                            <a:schemeClr val="dk1"/>
                          </a:solidFill>
                        </a:rPr>
                        <a:t>den gemensamma organisationen av marknaden bör</a:t>
                      </a:r>
                    </a:p>
                    <a:p>
                      <a:pPr marL="0" marR="0" lvl="0" indent="0" algn="l" defTabSz="914400" rtl="0" eaLnBrk="1" fontAlgn="auto" latinLnBrk="0" hangingPunct="1">
                        <a:lnSpc>
                          <a:spcPct val="100000"/>
                        </a:lnSpc>
                        <a:spcBef>
                          <a:spcPts val="0"/>
                        </a:spcBef>
                        <a:spcAft>
                          <a:spcPts val="0"/>
                        </a:spcAft>
                        <a:buClrTx/>
                        <a:buSzTx/>
                        <a:buFontTx/>
                        <a:buNone/>
                        <a:tabLst/>
                      </a:pPr>
                      <a:endParaRPr sz="1600" kern="1200">
                        <a:solidFill>
                          <a:schemeClr val="dk1"/>
                        </a:solidFill>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Tx/>
                        <a:buAutoNum type="alphaLcParenR"/>
                        <a:tabLst/>
                        <a:defRPr sz="1600"/>
                      </a:pPr>
                      <a:r>
                        <a:t>Behandla åtgärder som betraktas som nollkostnader som alla andra åtgärder när det gäller avgränsning och kontroller, särskilt när de kan medföra investeringskostnader.</a:t>
                      </a:r>
                    </a:p>
                    <a:p>
                      <a:pPr marL="0" marR="0" lvl="0" indent="0" algn="l" defTabSz="914400" rtl="0" eaLnBrk="1" fontAlgn="auto" latinLnBrk="0" hangingPunct="1">
                        <a:lnSpc>
                          <a:spcPct val="100000"/>
                        </a:lnSpc>
                        <a:spcBef>
                          <a:spcPts val="0"/>
                        </a:spcBef>
                        <a:spcAft>
                          <a:spcPts val="0"/>
                        </a:spcAft>
                        <a:buClrTx/>
                        <a:buSzTx/>
                        <a:buFontTx/>
                        <a:buNone/>
                        <a:tabLst/>
                      </a:pPr>
                      <a:endParaRPr sz="1600" b="0" i="0" kern="1200">
                        <a:solidFill>
                          <a:schemeClr val="dk1"/>
                        </a:solidFill>
                        <a:latin typeface="+mn-lt"/>
                        <a:ea typeface="+mn-ea"/>
                        <a:cs typeface="+mn-cs"/>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sz="1600" b="1" i="1">
                          <a:solidFill>
                            <a:schemeClr val="tx2"/>
                          </a:solidFill>
                          <a:sym typeface="Wingdings" panose="05000000000000000000" pitchFamily="2" charset="2"/>
                        </a:defRPr>
                      </a:pPr>
                      <a:r>
                        <a:t> Det kan inte göras några meningsfulla kontroller av dubbelfinansiering av åtgärder utan beräknade kostnader som täcks av faciliteten för återhämtning och resiliens.</a:t>
                      </a:r>
                    </a:p>
                    <a:p>
                      <a:pPr marL="342900" marR="0" lvl="0" indent="-342900" algn="l" defTabSz="914400" rtl="0" eaLnBrk="1" fontAlgn="auto" latinLnBrk="0" hangingPunct="1">
                        <a:lnSpc>
                          <a:spcPct val="100000"/>
                        </a:lnSpc>
                        <a:spcBef>
                          <a:spcPts val="0"/>
                        </a:spcBef>
                        <a:spcAft>
                          <a:spcPts val="0"/>
                        </a:spcAft>
                        <a:buClrTx/>
                        <a:buSzTx/>
                        <a:buFontTx/>
                        <a:buAutoNum type="alphaLcParenR"/>
                        <a:tabLst/>
                      </a:pPr>
                      <a:endParaRPr sz="1600" kern="1200">
                        <a:solidFill>
                          <a:schemeClr val="dk1"/>
                        </a:solidFill>
                        <a:latin typeface="+mn-lt"/>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lphaLcParenR" startAt="2"/>
                        <a:tabLst/>
                        <a:defRPr sz="1600"/>
                      </a:pPr>
                      <a:r>
                        <a:t>För framtida EU-program eller EU-instrument som bygger på finansiering som inte är kopplad till kostnaderna, inte längre godta nollkostnadsåtgärder när det rör sig om investeringar eller direkta kostnader. För reformer som inte inbegriper investeringar eller direkta kostnader, överväga andra alternativ, såsom nödvändiga villkor, med beaktande av den ökade risken för dubbelfinansiering för nollkostnadsåtgärder.</a:t>
                      </a:r>
                    </a:p>
                    <a:p>
                      <a:pPr marL="0" marR="0" lvl="0" indent="0" algn="just" defTabSz="914400" rtl="0" eaLnBrk="1" fontAlgn="auto" latinLnBrk="0" hangingPunct="1">
                        <a:lnSpc>
                          <a:spcPct val="100000"/>
                        </a:lnSpc>
                        <a:spcBef>
                          <a:spcPts val="0"/>
                        </a:spcBef>
                        <a:spcAft>
                          <a:spcPts val="0"/>
                        </a:spcAft>
                        <a:buClrTx/>
                        <a:buSzTx/>
                        <a:buFont typeface="+mj-lt"/>
                        <a:buNone/>
                        <a:tabLst/>
                      </a:pPr>
                      <a:endParaRPr sz="1600" b="0" i="0" kern="1200">
                        <a:solidFill>
                          <a:schemeClr val="dk1"/>
                        </a:solidFill>
                        <a:latin typeface="+mn-lt"/>
                        <a:ea typeface="+mn-ea"/>
                        <a:cs typeface="+mn-cs"/>
                        <a:sym typeface="Wingdings" panose="05000000000000000000" pitchFamily="2" charset="2"/>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Kommissionen kan varken föregripa utformningen av framtida EU-program eller medlagstiftarnas ståndpunkt.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pPr>
                      <a:endParaRPr sz="1600" kern="1200">
                        <a:solidFill>
                          <a:schemeClr val="dk1"/>
                        </a:solidFill>
                        <a:latin typeface="+mn-lt"/>
                        <a:ea typeface="+mn-ea"/>
                        <a:cs typeface="+mn-cs"/>
                      </a:endParaRPr>
                    </a:p>
                  </a:txBody>
                  <a:tcPr/>
                </a:tc>
                <a:extLst>
                  <a:ext uri="{0D108BD9-81ED-4DB2-BD59-A6C34878D82A}">
                    <a16:rowId xmlns:a16="http://schemas.microsoft.com/office/drawing/2014/main" val="3119550269"/>
                  </a:ext>
                </a:extLst>
              </a:tr>
            </a:tbl>
          </a:graphicData>
        </a:graphic>
      </p:graphicFrame>
    </p:spTree>
    <p:extLst>
      <p:ext uri="{BB962C8B-B14F-4D97-AF65-F5344CB8AC3E}">
        <p14:creationId xmlns:p14="http://schemas.microsoft.com/office/powerpoint/2010/main" val="3816186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934AEC9-FC52-FA8C-7A15-E46C0E2CD655}"/>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200" b="0" i="0" u="none" strike="noStrike" kern="1200" cap="none" spc="0" normalizeH="0" baseline="0" noProof="0" smtClean="0">
                <a:ln>
                  <a:noFill/>
                </a:ln>
                <a:solidFill>
                  <a:srgbClr val="4D4D4D">
                    <a:tint val="75000"/>
                  </a:srgbClr>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4D4D4D">
                  <a:tint val="75000"/>
                </a:srgbClr>
              </a:solidFill>
              <a:effectLst/>
              <a:uLnTx/>
              <a:uFillTx/>
              <a:latin typeface="Arial"/>
              <a:ea typeface="+mn-ea"/>
              <a:cs typeface="+mn-cs"/>
            </a:endParaRPr>
          </a:p>
        </p:txBody>
      </p:sp>
      <p:sp>
        <p:nvSpPr>
          <p:cNvPr id="6" name="Title 3">
            <a:extLst>
              <a:ext uri="{FF2B5EF4-FFF2-40B4-BE49-F238E27FC236}">
                <a16:creationId xmlns:a16="http://schemas.microsoft.com/office/drawing/2014/main" id="{E331A269-DC3E-8809-9571-A078D41A1ED2}"/>
              </a:ext>
            </a:extLst>
          </p:cNvPr>
          <p:cNvSpPr txBox="1">
            <a:spLocks/>
          </p:cNvSpPr>
          <p:nvPr/>
        </p:nvSpPr>
        <p:spPr>
          <a:xfrm>
            <a:off x="950259" y="242052"/>
            <a:ext cx="10793639" cy="782357"/>
          </a:xfrm>
          <a:prstGeom prst="rect">
            <a:avLst/>
          </a:prstGeom>
        </p:spPr>
        <p:txBody>
          <a:bodyPr vert="horz" lIns="91440" tIns="45720" rIns="91440" bIns="0" anchor="b" anchorCtr="0">
            <a:noAutofit/>
          </a:bodyPr>
          <a:lstStyle>
            <a:lvl1pPr algn="l" defTabSz="914400" rtl="0" eaLnBrk="1" latinLnBrk="0" hangingPunct="1">
              <a:lnSpc>
                <a:spcPct val="90000"/>
              </a:lnSpc>
              <a:spcBef>
                <a:spcPct val="0"/>
              </a:spcBef>
              <a:buNone/>
              <a:defRPr sz="4000" kern="120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sz="3600" b="1"/>
            </a:pPr>
            <a:r>
              <a:rPr kumimoji="0" sz="3600" b="1" i="0" u="none" strike="noStrike" kern="1200" cap="none" spc="0" normalizeH="0" baseline="0" noProof="0">
                <a:ln>
                  <a:noFill/>
                </a:ln>
                <a:solidFill>
                  <a:srgbClr val="034EA2"/>
                </a:solidFill>
                <a:effectLst/>
                <a:uLnTx/>
                <a:uFillTx/>
                <a:latin typeface="Arial"/>
                <a:ea typeface="+mj-ea"/>
                <a:cs typeface="+mj-cs"/>
              </a:rPr>
              <a:t>Revisionsrättens rekommendationer</a:t>
            </a:r>
          </a:p>
        </p:txBody>
      </p:sp>
      <p:graphicFrame>
        <p:nvGraphicFramePr>
          <p:cNvPr id="8" name="Table 7">
            <a:extLst>
              <a:ext uri="{FF2B5EF4-FFF2-40B4-BE49-F238E27FC236}">
                <a16:creationId xmlns:a16="http://schemas.microsoft.com/office/drawing/2014/main" id="{F7E03778-C6DA-884C-5B58-F04BC97D4B73}"/>
              </a:ext>
            </a:extLst>
          </p:cNvPr>
          <p:cNvGraphicFramePr>
            <a:graphicFrameLocks noGrp="1"/>
          </p:cNvGraphicFramePr>
          <p:nvPr/>
        </p:nvGraphicFramePr>
        <p:xfrm>
          <a:off x="320695" y="1266027"/>
          <a:ext cx="11550610" cy="5516880"/>
        </p:xfrm>
        <a:graphic>
          <a:graphicData uri="http://schemas.openxmlformats.org/drawingml/2006/table">
            <a:tbl>
              <a:tblPr firstRow="1" bandRow="1">
                <a:tableStyleId>{74C1A8A3-306A-4EB7-A6B1-4F7E0EB9C5D6}</a:tableStyleId>
              </a:tblPr>
              <a:tblGrid>
                <a:gridCol w="11550610">
                  <a:extLst>
                    <a:ext uri="{9D8B030D-6E8A-4147-A177-3AD203B41FA5}">
                      <a16:colId xmlns:a16="http://schemas.microsoft.com/office/drawing/2014/main" val="3120476113"/>
                    </a:ext>
                  </a:extLst>
                </a:gridCol>
              </a:tblGrid>
              <a:tr h="4379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2400" b="1">
                          <a:solidFill>
                            <a:schemeClr val="tx2"/>
                          </a:solidFill>
                          <a:ea typeface="+mj-ea"/>
                          <a:cs typeface="+mj-cs"/>
                        </a:defRPr>
                      </a:pPr>
                      <a:r>
                        <a:t>Avslag</a:t>
                      </a:r>
                      <a:endParaRPr sz="2400" b="1" kern="1200">
                        <a:solidFill>
                          <a:schemeClr val="tx2"/>
                        </a:solidFill>
                        <a:latin typeface="+mn-lt"/>
                        <a:ea typeface="+mj-ea"/>
                        <a:cs typeface="+mj-cs"/>
                      </a:endParaRPr>
                    </a:p>
                  </a:txBody>
                  <a:tcPr/>
                </a:tc>
                <a:extLst>
                  <a:ext uri="{0D108BD9-81ED-4DB2-BD59-A6C34878D82A}">
                    <a16:rowId xmlns:a16="http://schemas.microsoft.com/office/drawing/2014/main" val="4058965910"/>
                  </a:ext>
                </a:extLst>
              </a:tr>
              <a:tr h="21899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sz="1600"/>
                      </a:pPr>
                      <a:r>
                        <a:rPr b="1" u="sng">
                          <a:effectLst/>
                          <a:ea typeface="Calibri" panose="020F0502020204030204" pitchFamily="34" charset="0"/>
                        </a:rPr>
                        <a:t>Skäl 3:</a:t>
                      </a:r>
                      <a:r>
                        <a:rPr b="1">
                          <a:effectLst/>
                          <a:ea typeface="Calibri" panose="020F0502020204030204" pitchFamily="34" charset="0"/>
                        </a:rPr>
                        <a:t> </a:t>
                      </a:r>
                      <a:r>
                        <a:rPr b="1"/>
                        <a:t>Klargöra och stärka kontrollkraven för dubbelfinansiering inom ramen för program och instrument som använder finansiering som inte är kopplad till kostnader </a:t>
                      </a:r>
                      <a:r>
                        <a:rPr b="1">
                          <a:effectLst/>
                          <a:cs typeface="Calibri"/>
                        </a:rPr>
                        <a:t>– </a:t>
                      </a:r>
                      <a:r>
                        <a:rPr>
                          <a:solidFill>
                            <a:schemeClr val="dk1"/>
                          </a:solidFill>
                        </a:rPr>
                        <a:t>Kommissionen bör tillhandahålla särskild vägledning om minimikrav på kontroller för medlemsstater som syftar till att säkerställa att det inte förekommer dubbelfinansiering för faciliteten för återhämtning och resiliens och andra finansieringsprogram och finansieringsinstrument som använder finansiering som inte är kopplad till kostnaderna. Detta bör inbegripa kontroller av faktiska kostnader som uppstått hos stödmottagarna/slutmottagarna.</a:t>
                      </a:r>
                    </a:p>
                    <a:p>
                      <a:pPr marL="0" marR="0" lvl="0" indent="0" algn="just" defTabSz="914400" rtl="0" eaLnBrk="1" fontAlgn="auto" latinLnBrk="0" hangingPunct="1">
                        <a:lnSpc>
                          <a:spcPct val="100000"/>
                        </a:lnSpc>
                        <a:spcBef>
                          <a:spcPts val="0"/>
                        </a:spcBef>
                        <a:spcAft>
                          <a:spcPts val="0"/>
                        </a:spcAft>
                        <a:buClrTx/>
                        <a:buSzTx/>
                        <a:buFont typeface="+mj-lt"/>
                        <a:buNone/>
                        <a:tabLst/>
                      </a:pPr>
                      <a:endParaRPr sz="1600" b="0" i="0" kern="1200">
                        <a:solidFill>
                          <a:schemeClr val="dk1"/>
                        </a:solidFill>
                        <a:latin typeface="+mn-lt"/>
                        <a:ea typeface="+mn-ea"/>
                        <a:cs typeface="+mn-cs"/>
                        <a:sym typeface="Wingdings" panose="05000000000000000000" pitchFamily="2" charset="2"/>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Kommissionen gav medlemsstaterna vägledning om minimikrav för kontroller under 2023, både för faciliteten för återhämtning och resiliens och de sammanhållningspolitiska fonderna.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I förordningen om gemensamma bestämmelser utesluts uttryckligen kontroller av faktiska kostnader på stödmottagarnivå.</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pPr>
                      <a:endParaRPr sz="1600" kern="1200">
                        <a:solidFill>
                          <a:schemeClr val="dk1"/>
                        </a:solidFill>
                        <a:latin typeface="+mn-lt"/>
                        <a:ea typeface="+mn-ea"/>
                        <a:cs typeface="+mn-cs"/>
                      </a:endParaRPr>
                    </a:p>
                  </a:txBody>
                  <a:tcPr/>
                </a:tc>
                <a:extLst>
                  <a:ext uri="{0D108BD9-81ED-4DB2-BD59-A6C34878D82A}">
                    <a16:rowId xmlns:a16="http://schemas.microsoft.com/office/drawing/2014/main" val="3119550269"/>
                  </a:ext>
                </a:extLst>
              </a:tr>
              <a:tr h="1956382">
                <a:tc>
                  <a:txBody>
                    <a:bodyPr/>
                    <a:lstStyle/>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defRPr sz="1600"/>
                      </a:pPr>
                      <a:r>
                        <a:rPr b="1" u="sng">
                          <a:effectLst/>
                        </a:rPr>
                        <a:t>Skäl 6:</a:t>
                      </a:r>
                      <a:r>
                        <a:rPr b="1">
                          <a:effectLst/>
                        </a:rPr>
                        <a:t> Stärka säkerheten om avsaknaden av dubbelfinansiering vid användning av finansiering som inte är kopplad till kostnader – </a:t>
                      </a:r>
                      <a:r>
                        <a:rPr>
                          <a:solidFill>
                            <a:schemeClr val="dk1"/>
                          </a:solidFill>
                        </a:rPr>
                        <a:t>Kommissionen bör stärka säkerheten om avsaknaden av dubbelfinansiering som den erhåller från sitt eget revisionsarbete och medlemsstaternas kontrollsystem genom att täcka båda dimensionerna – kostnader och output/resultat – vid användning av finansiering som inte är kopplad till kostnadsleveransmodellen.</a:t>
                      </a:r>
                    </a:p>
                    <a:p>
                      <a:pPr marL="0" marR="0" lvl="0" indent="0" algn="just" defTabSz="914400" rtl="0" eaLnBrk="1" fontAlgn="auto" latinLnBrk="0" hangingPunct="1">
                        <a:lnSpc>
                          <a:spcPct val="100000"/>
                        </a:lnSpc>
                        <a:spcBef>
                          <a:spcPts val="0"/>
                        </a:spcBef>
                        <a:spcAft>
                          <a:spcPts val="0"/>
                        </a:spcAft>
                        <a:buClrTx/>
                        <a:buSzTx/>
                        <a:buFont typeface="Wingdings" panose="05000000000000000000" pitchFamily="2" charset="2"/>
                        <a:buNone/>
                        <a:tabLst/>
                      </a:pPr>
                      <a:endParaRPr sz="1600" kern="1200">
                        <a:solidFill>
                          <a:schemeClr val="dk1"/>
                        </a:solidFill>
                        <a:latin typeface="+mn-lt"/>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Komm. ger garantier i linje med respektive rättslig grund för varje instrument. </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à"/>
                        <a:tabLst/>
                        <a:defRPr sz="1600" b="1" i="1">
                          <a:solidFill>
                            <a:schemeClr val="tx2"/>
                          </a:solidFill>
                          <a:sym typeface="Wingdings" panose="05000000000000000000" pitchFamily="2" charset="2"/>
                        </a:defRPr>
                      </a:pPr>
                      <a:r>
                        <a:t>De A&amp;C-system som inrättats för både faciliteten för återhämtning och resiliens och de sammanhållningspolitiska fonderna ger rimlig säkerhet.</a:t>
                      </a:r>
                      <a:endParaRPr sz="1600" b="1" i="1" kern="1200">
                        <a:solidFill>
                          <a:schemeClr val="tx2"/>
                        </a:solidFill>
                        <a:latin typeface="+mn-lt"/>
                        <a:ea typeface="+mn-ea"/>
                        <a:cs typeface="+mn-cs"/>
                      </a:endParaRPr>
                    </a:p>
                  </a:txBody>
                  <a:tcPr/>
                </a:tc>
                <a:extLst>
                  <a:ext uri="{0D108BD9-81ED-4DB2-BD59-A6C34878D82A}">
                    <a16:rowId xmlns:a16="http://schemas.microsoft.com/office/drawing/2014/main" val="701126179"/>
                  </a:ext>
                </a:extLst>
              </a:tr>
            </a:tbl>
          </a:graphicData>
        </a:graphic>
      </p:graphicFrame>
    </p:spTree>
    <p:extLst>
      <p:ext uri="{BB962C8B-B14F-4D97-AF65-F5344CB8AC3E}">
        <p14:creationId xmlns:p14="http://schemas.microsoft.com/office/powerpoint/2010/main" val="398269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7B69EB-3FE5-3359-64D5-3841AC024EB3}"/>
              </a:ext>
            </a:extLst>
          </p:cNvPr>
          <p:cNvSpPr>
            <a:spLocks noGrp="1"/>
          </p:cNvSpPr>
          <p:nvPr>
            <p:ph type="title"/>
          </p:nvPr>
        </p:nvSpPr>
        <p:spPr/>
        <p:txBody>
          <a:bodyPr/>
          <a:lstStyle/>
          <a:p>
            <a:r>
              <a:rPr lang="sv-SE" dirty="0"/>
              <a:t>Opinion (yttrande) efter 2027</a:t>
            </a:r>
          </a:p>
        </p:txBody>
      </p:sp>
      <p:sp>
        <p:nvSpPr>
          <p:cNvPr id="3" name="Platshållare för innehåll 2">
            <a:extLst>
              <a:ext uri="{FF2B5EF4-FFF2-40B4-BE49-F238E27FC236}">
                <a16:creationId xmlns:a16="http://schemas.microsoft.com/office/drawing/2014/main" id="{BF403CF2-24D6-2C5B-3040-E6FE1D2C01B4}"/>
              </a:ext>
            </a:extLst>
          </p:cNvPr>
          <p:cNvSpPr>
            <a:spLocks noGrp="1"/>
          </p:cNvSpPr>
          <p:nvPr>
            <p:ph idx="1"/>
          </p:nvPr>
        </p:nvSpPr>
        <p:spPr/>
        <p:txBody>
          <a:bodyPr/>
          <a:lstStyle/>
          <a:p>
            <a:r>
              <a:rPr lang="sv-SE" dirty="0"/>
              <a:t>Antaget</a:t>
            </a:r>
          </a:p>
        </p:txBody>
      </p:sp>
    </p:spTree>
    <p:extLst>
      <p:ext uri="{BB962C8B-B14F-4D97-AF65-F5344CB8AC3E}">
        <p14:creationId xmlns:p14="http://schemas.microsoft.com/office/powerpoint/2010/main" val="4251835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414B843-ADF6-2D43-B8E1-CFF1498743EE}"/>
              </a:ext>
            </a:extLst>
          </p:cNvPr>
          <p:cNvSpPr>
            <a:spLocks noGrp="1"/>
          </p:cNvSpPr>
          <p:nvPr>
            <p:ph type="title"/>
          </p:nvPr>
        </p:nvSpPr>
        <p:spPr/>
        <p:txBody>
          <a:bodyPr>
            <a:normAutofit/>
          </a:bodyPr>
          <a:lstStyle/>
          <a:p>
            <a:r>
              <a:rPr lang="sv-SE" dirty="0"/>
              <a:t>Höjdpunkter</a:t>
            </a:r>
          </a:p>
        </p:txBody>
      </p:sp>
      <p:sp>
        <p:nvSpPr>
          <p:cNvPr id="4" name="Platshållare för text 3">
            <a:extLst>
              <a:ext uri="{FF2B5EF4-FFF2-40B4-BE49-F238E27FC236}">
                <a16:creationId xmlns:a16="http://schemas.microsoft.com/office/drawing/2014/main" id="{ACD40811-C605-8845-B105-7C1E318BA32C}"/>
              </a:ext>
            </a:extLst>
          </p:cNvPr>
          <p:cNvSpPr>
            <a:spLocks noGrp="1"/>
          </p:cNvSpPr>
          <p:nvPr>
            <p:ph type="body" sz="half" idx="2"/>
          </p:nvPr>
        </p:nvSpPr>
        <p:spPr/>
        <p:txBody>
          <a:bodyPr/>
          <a:lstStyle/>
          <a:p>
            <a:r>
              <a:rPr lang="sv-SE" dirty="0"/>
              <a:t>Finansiellt genomförande</a:t>
            </a:r>
          </a:p>
          <a:p>
            <a:r>
              <a:rPr lang="sv-SE" dirty="0"/>
              <a:t>Studie om utnyttjandet av förenklade kostnadsalternativ och finansiering som inte är kopplad till kostnader</a:t>
            </a:r>
          </a:p>
          <a:p>
            <a:r>
              <a:rPr lang="sv-SE" dirty="0"/>
              <a:t>ECA:s revision Dubbelfinansiering från EU:s budget </a:t>
            </a:r>
          </a:p>
          <a:p>
            <a:r>
              <a:rPr lang="sv-SE" dirty="0"/>
              <a:t>Yttrande om framtiden </a:t>
            </a:r>
          </a:p>
        </p:txBody>
      </p:sp>
      <p:pic>
        <p:nvPicPr>
          <p:cNvPr id="6" name="Platshållare för bild 5">
            <a:extLst>
              <a:ext uri="{FF2B5EF4-FFF2-40B4-BE49-F238E27FC236}">
                <a16:creationId xmlns:a16="http://schemas.microsoft.com/office/drawing/2014/main" id="{8879C8F9-FEBF-F749-9137-5DA903D49759}"/>
              </a:ext>
            </a:extLst>
          </p:cNvPr>
          <p:cNvPicPr>
            <a:picLocks noGrp="1" noChangeAspect="1"/>
          </p:cNvPicPr>
          <p:nvPr>
            <p:ph type="pic" idx="1"/>
          </p:nvPr>
        </p:nvPicPr>
        <p:blipFill>
          <a:blip r:embed="rId3"/>
          <a:srcRect l="16859" r="16859"/>
          <a:stretch/>
        </p:blipFill>
        <p:spPr>
          <a:xfrm>
            <a:off x="6121092" y="-15844"/>
            <a:ext cx="3388945" cy="3426737"/>
          </a:xfrm>
        </p:spPr>
      </p:pic>
      <p:pic>
        <p:nvPicPr>
          <p:cNvPr id="7" name="Platshållare för bild 6" descr="Man och kvinna står i varselställ, hjälm och hörselkåpor och pratar med varandra.">
            <a:extLst>
              <a:ext uri="{FF2B5EF4-FFF2-40B4-BE49-F238E27FC236}">
                <a16:creationId xmlns:a16="http://schemas.microsoft.com/office/drawing/2014/main" id="{4888A2B5-390E-3348-B11B-C766E88E04FC}"/>
              </a:ext>
            </a:extLst>
          </p:cNvPr>
          <p:cNvPicPr>
            <a:picLocks noGrp="1" noChangeAspect="1"/>
          </p:cNvPicPr>
          <p:nvPr>
            <p:ph type="pic" sz="quarter" idx="10"/>
          </p:nvPr>
        </p:nvPicPr>
        <p:blipFill rotWithShape="1">
          <a:blip r:embed="rId4"/>
          <a:srcRect l="15360" r="15360"/>
          <a:stretch/>
        </p:blipFill>
        <p:spPr/>
      </p:pic>
    </p:spTree>
    <p:extLst>
      <p:ext uri="{BB962C8B-B14F-4D97-AF65-F5344CB8AC3E}">
        <p14:creationId xmlns:p14="http://schemas.microsoft.com/office/powerpoint/2010/main" val="237634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FF515-4C5E-970C-6AA0-AE414F186207}"/>
              </a:ext>
            </a:extLst>
          </p:cNvPr>
          <p:cNvSpPr>
            <a:spLocks noGrp="1"/>
          </p:cNvSpPr>
          <p:nvPr>
            <p:ph type="ctrTitle"/>
          </p:nvPr>
        </p:nvSpPr>
        <p:spPr/>
        <p:txBody>
          <a:bodyPr/>
          <a:lstStyle/>
          <a:p>
            <a:r>
              <a:rPr lang="sv-SE" dirty="0"/>
              <a:t>Finansiellt genomförande</a:t>
            </a:r>
          </a:p>
        </p:txBody>
      </p:sp>
    </p:spTree>
    <p:extLst>
      <p:ext uri="{BB962C8B-B14F-4D97-AF65-F5344CB8AC3E}">
        <p14:creationId xmlns:p14="http://schemas.microsoft.com/office/powerpoint/2010/main" val="499467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1847850" y="1341439"/>
            <a:ext cx="8229600" cy="791418"/>
          </a:xfrm>
        </p:spPr>
        <p:txBody>
          <a:bodyPr/>
          <a:lstStyle/>
          <a:p>
            <a:pPr algn="ctr"/>
            <a:r>
              <a:rPr lang="en-US" altLang="en-US" sz="2400" dirty="0"/>
              <a:t>2014-2020 ESF Financial Execution </a:t>
            </a:r>
            <a:br>
              <a:rPr lang="en-US" altLang="en-US" sz="2400" dirty="0"/>
            </a:br>
            <a:r>
              <a:rPr lang="fr-BE" altLang="en-US" sz="2400" b="0" dirty="0"/>
              <a:t>31</a:t>
            </a:r>
            <a:r>
              <a:rPr lang="en-GB" altLang="en-US" sz="2400" b="0" dirty="0"/>
              <a:t>/10/2024</a:t>
            </a:r>
          </a:p>
        </p:txBody>
      </p:sp>
      <p:graphicFrame>
        <p:nvGraphicFramePr>
          <p:cNvPr id="3" name="Table 2"/>
          <p:cNvGraphicFramePr>
            <a:graphicFrameLocks noGrp="1"/>
          </p:cNvGraphicFramePr>
          <p:nvPr/>
        </p:nvGraphicFramePr>
        <p:xfrm>
          <a:off x="1991545" y="2132857"/>
          <a:ext cx="3816425" cy="4406887"/>
        </p:xfrm>
        <a:graphic>
          <a:graphicData uri="http://schemas.openxmlformats.org/drawingml/2006/table">
            <a:tbl>
              <a:tblPr/>
              <a:tblGrid>
                <a:gridCol w="1468357">
                  <a:extLst>
                    <a:ext uri="{9D8B030D-6E8A-4147-A177-3AD203B41FA5}">
                      <a16:colId xmlns:a16="http://schemas.microsoft.com/office/drawing/2014/main" val="20000"/>
                    </a:ext>
                  </a:extLst>
                </a:gridCol>
                <a:gridCol w="1174034">
                  <a:extLst>
                    <a:ext uri="{9D8B030D-6E8A-4147-A177-3AD203B41FA5}">
                      <a16:colId xmlns:a16="http://schemas.microsoft.com/office/drawing/2014/main" val="20001"/>
                    </a:ext>
                  </a:extLst>
                </a:gridCol>
                <a:gridCol w="1174034">
                  <a:extLst>
                    <a:ext uri="{9D8B030D-6E8A-4147-A177-3AD203B41FA5}">
                      <a16:colId xmlns:a16="http://schemas.microsoft.com/office/drawing/2014/main" val="894354915"/>
                    </a:ext>
                  </a:extLst>
                </a:gridCol>
              </a:tblGrid>
              <a:tr h="822424">
                <a:tc rowSpan="2">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401712">
                <a:tc vMerge="1">
                  <a:txBody>
                    <a:bodyPr/>
                    <a:lstStyle/>
                    <a:p>
                      <a:endParaRPr lang="en-GB"/>
                    </a:p>
                  </a:txBody>
                  <a:tcPr/>
                </a:tc>
                <a:tc>
                  <a:txBody>
                    <a:bodyPr/>
                    <a:lstStyle/>
                    <a:p>
                      <a:pPr algn="ctr" fontAlgn="ctr"/>
                      <a:r>
                        <a:rPr lang="en-GB" sz="1400" b="1" i="1" u="none" strike="noStrike" dirty="0">
                          <a:solidFill>
                            <a:srgbClr val="000000"/>
                          </a:solidFill>
                          <a:effectLst/>
                          <a:latin typeface="Calibri"/>
                        </a:rPr>
                        <a:t>% </a:t>
                      </a:r>
                      <a:r>
                        <a:rPr lang="en-GB" sz="1400" b="1" i="1" u="none" strike="noStrike" baseline="0" dirty="0">
                          <a:solidFill>
                            <a:srgbClr val="000000"/>
                          </a:solidFill>
                          <a:effectLst/>
                          <a:latin typeface="Calibri"/>
                        </a:rPr>
                        <a:t>with </a:t>
                      </a:r>
                    </a:p>
                    <a:p>
                      <a:pPr algn="ctr" fontAlgn="ctr"/>
                      <a:r>
                        <a:rPr lang="en-GB" sz="1400" b="1" i="1" u="none" strike="noStrike" dirty="0">
                          <a:solidFill>
                            <a:srgbClr val="000000"/>
                          </a:solidFill>
                          <a:effectLst/>
                          <a:latin typeface="Calibri"/>
                        </a:rPr>
                        <a:t>React-EU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 without</a:t>
                      </a:r>
                    </a:p>
                    <a:p>
                      <a:pPr algn="ctr" fontAlgn="ctr"/>
                      <a:r>
                        <a:rPr lang="en-GB" sz="1400" b="1" i="1" u="none" strike="noStrike" dirty="0">
                          <a:solidFill>
                            <a:srgbClr val="000000"/>
                          </a:solidFill>
                          <a:effectLst/>
                          <a:latin typeface="Calibri"/>
                        </a:rPr>
                        <a:t>React</a:t>
                      </a:r>
                      <a:r>
                        <a:rPr lang="en-GB" sz="1400" b="1" i="1" u="none" strike="noStrike" baseline="0" dirty="0">
                          <a:solidFill>
                            <a:srgbClr val="000000"/>
                          </a:solidFill>
                          <a:effectLst/>
                          <a:latin typeface="Calibri"/>
                        </a:rPr>
                        <a:t>-EU</a:t>
                      </a:r>
                      <a:endParaRPr lang="en-GB" sz="14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3489927"/>
                  </a:ext>
                </a:extLst>
              </a:tr>
              <a:tr h="224084">
                <a:tc>
                  <a:txBody>
                    <a:bodyPr/>
                    <a:lstStyle/>
                    <a:p>
                      <a:pPr algn="l" fontAlgn="b"/>
                      <a:r>
                        <a:rPr lang="en-GB" sz="1400" b="1" i="0" u="none" strike="noStrike" dirty="0" err="1">
                          <a:solidFill>
                            <a:srgbClr val="000000"/>
                          </a:solidFill>
                          <a:effectLst/>
                          <a:latin typeface="Calibri" panose="020F0502020204030204" pitchFamily="34" charset="0"/>
                        </a:rPr>
                        <a:t>Balgarija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92,09%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4084">
                <a:tc>
                  <a:txBody>
                    <a:bodyPr/>
                    <a:lstStyle/>
                    <a:p>
                      <a:pPr algn="l" fontAlgn="b"/>
                      <a:r>
                        <a:rPr lang="en-GB" sz="1400" b="1" i="0" u="none" strike="noStrike" dirty="0" err="1">
                          <a:solidFill>
                            <a:srgbClr val="000000"/>
                          </a:solidFill>
                          <a:effectLst/>
                          <a:latin typeface="Calibri" panose="020F0502020204030204" pitchFamily="34" charset="0"/>
                        </a:rPr>
                        <a:t>Belgique-België</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2888">
                <a:tc>
                  <a:txBody>
                    <a:bodyPr/>
                    <a:lstStyle/>
                    <a:p>
                      <a:pPr algn="l" fontAlgn="b"/>
                      <a:r>
                        <a:rPr lang="en-GB" sz="1400" b="1" i="0" u="none" strike="noStrike" dirty="0" err="1">
                          <a:solidFill>
                            <a:srgbClr val="000000"/>
                          </a:solidFill>
                          <a:effectLst/>
                          <a:latin typeface="Calibri" panose="020F0502020204030204" pitchFamily="34" charset="0"/>
                        </a:rPr>
                        <a:t>Česká</a:t>
                      </a:r>
                      <a:r>
                        <a:rPr lang="en-GB" sz="1400" b="1" i="0" u="none" strike="noStrike" dirty="0">
                          <a:solidFill>
                            <a:srgbClr val="000000"/>
                          </a:solidFill>
                          <a:effectLst/>
                          <a:latin typeface="Calibri" panose="020F0502020204030204" pitchFamily="34" charset="0"/>
                        </a:rPr>
                        <a:t> </a:t>
                      </a:r>
                      <a:r>
                        <a:rPr lang="en-GB" sz="1400" b="1" i="0" u="none" strike="noStrike" dirty="0" err="1">
                          <a:solidFill>
                            <a:srgbClr val="000000"/>
                          </a:solidFill>
                          <a:effectLst/>
                          <a:latin typeface="Calibri" panose="020F0502020204030204" pitchFamily="34" charset="0"/>
                        </a:rPr>
                        <a:t>republika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4084">
                <a:tc>
                  <a:txBody>
                    <a:bodyPr/>
                    <a:lstStyle/>
                    <a:p>
                      <a:pPr algn="l" fontAlgn="b"/>
                      <a:r>
                        <a:rPr lang="en-GB" sz="1400" b="1" i="0" u="none" strike="noStrike" dirty="0" err="1">
                          <a:solidFill>
                            <a:srgbClr val="000000"/>
                          </a:solidFill>
                          <a:effectLst/>
                          <a:latin typeface="Calibri" panose="020F0502020204030204" pitchFamily="34" charset="0"/>
                        </a:rPr>
                        <a:t>Danmark</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80,97%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6164">
                <a:tc>
                  <a:txBody>
                    <a:bodyPr/>
                    <a:lstStyle/>
                    <a:p>
                      <a:pPr algn="l" fontAlgn="b"/>
                      <a:r>
                        <a:rPr lang="en-GB" sz="1400" b="1" i="0" u="none" strike="noStrike" dirty="0">
                          <a:solidFill>
                            <a:srgbClr val="000000"/>
                          </a:solidFill>
                          <a:effectLst/>
                          <a:latin typeface="Calibri" panose="020F0502020204030204" pitchFamily="34" charset="0"/>
                        </a:rPr>
                        <a:t>Deutschland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4084">
                <a:tc>
                  <a:txBody>
                    <a:bodyPr/>
                    <a:lstStyle/>
                    <a:p>
                      <a:pPr algn="l" fontAlgn="b"/>
                      <a:r>
                        <a:rPr lang="en-GB" sz="1400" b="1" i="0" u="none" strike="noStrike" dirty="0" err="1">
                          <a:solidFill>
                            <a:srgbClr val="000000"/>
                          </a:solidFill>
                          <a:effectLst/>
                          <a:latin typeface="Calibri" panose="020F0502020204030204" pitchFamily="34" charset="0"/>
                        </a:rPr>
                        <a:t>Eesti</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4084">
                <a:tc>
                  <a:txBody>
                    <a:bodyPr/>
                    <a:lstStyle/>
                    <a:p>
                      <a:pPr algn="l" fontAlgn="b"/>
                      <a:r>
                        <a:rPr lang="en-GB" sz="1400" b="1" i="0" u="none" strike="noStrike" dirty="0" err="1">
                          <a:solidFill>
                            <a:srgbClr val="000000"/>
                          </a:solidFill>
                          <a:effectLst/>
                          <a:latin typeface="Calibri" panose="020F0502020204030204" pitchFamily="34" charset="0"/>
                        </a:rPr>
                        <a:t>Ellada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a:solidFill>
                            <a:srgbClr val="000000"/>
                          </a:solidFill>
                          <a:effectLst/>
                          <a:latin typeface="Calibri" panose="020F0502020204030204" pitchFamily="34" charset="0"/>
                          <a:ea typeface="+mn-ea"/>
                          <a:cs typeface="Calibri" panose="020F0502020204030204" pitchFamily="34" charset="0"/>
                        </a:rPr>
                        <a:t>96,08%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4084">
                <a:tc>
                  <a:txBody>
                    <a:bodyPr/>
                    <a:lstStyle/>
                    <a:p>
                      <a:pPr algn="l" fontAlgn="b"/>
                      <a:r>
                        <a:rPr lang="en-GB" sz="1400" b="1" i="0" u="none" strike="noStrike" dirty="0" err="1">
                          <a:solidFill>
                            <a:srgbClr val="000000"/>
                          </a:solidFill>
                          <a:effectLst/>
                          <a:latin typeface="Calibri" panose="020F0502020204030204" pitchFamily="34" charset="0"/>
                        </a:rPr>
                        <a:t>España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85,25%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4084">
                <a:tc>
                  <a:txBody>
                    <a:bodyPr/>
                    <a:lstStyle/>
                    <a:p>
                      <a:pPr algn="l" fontAlgn="b"/>
                      <a:r>
                        <a:rPr lang="en-GB" sz="1400" b="1" i="0" u="none" strike="noStrike" dirty="0">
                          <a:solidFill>
                            <a:srgbClr val="000000"/>
                          </a:solidFill>
                          <a:effectLst/>
                          <a:latin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88,26%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4084">
                <a:tc>
                  <a:txBody>
                    <a:bodyPr/>
                    <a:lstStyle/>
                    <a:p>
                      <a:pPr algn="l" fontAlgn="b"/>
                      <a:r>
                        <a:rPr lang="en-GB" sz="1400" b="1" i="0" u="none" strike="noStrike" dirty="0" err="1">
                          <a:solidFill>
                            <a:srgbClr val="000000"/>
                          </a:solidFill>
                          <a:effectLst/>
                          <a:latin typeface="Calibri" panose="020F0502020204030204" pitchFamily="34" charset="0"/>
                        </a:rPr>
                        <a:t>Hrvatska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6013">
                <a:tc>
                  <a:txBody>
                    <a:bodyPr/>
                    <a:lstStyle/>
                    <a:p>
                      <a:pPr algn="l" fontAlgn="b"/>
                      <a:r>
                        <a:rPr lang="en-GB" sz="1400" b="1" i="0" u="none" strike="noStrike" dirty="0">
                          <a:solidFill>
                            <a:srgbClr val="000000"/>
                          </a:solidFill>
                          <a:effectLst/>
                          <a:latin typeface="Calibri" panose="020F0502020204030204" pitchFamily="34" charset="0"/>
                        </a:rPr>
                        <a:t>Ireland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99,45%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4084">
                <a:tc>
                  <a:txBody>
                    <a:bodyPr/>
                    <a:lstStyle/>
                    <a:p>
                      <a:pPr algn="l" fontAlgn="b"/>
                      <a:r>
                        <a:rPr lang="en-GB" sz="1400" b="1" i="0" u="none" strike="noStrike" dirty="0">
                          <a:solidFill>
                            <a:srgbClr val="000000"/>
                          </a:solidFill>
                          <a:effectLst/>
                          <a:latin typeface="Calibri" panose="020F0502020204030204" pitchFamily="34" charset="0"/>
                        </a:rPr>
                        <a:t>Italia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69,78%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4084">
                <a:tc>
                  <a:txBody>
                    <a:bodyPr/>
                    <a:lstStyle/>
                    <a:p>
                      <a:pPr algn="l" fontAlgn="b"/>
                      <a:r>
                        <a:rPr lang="en-GB" sz="1400" b="1" i="0" u="none" strike="noStrike" dirty="0" err="1">
                          <a:solidFill>
                            <a:srgbClr val="000000"/>
                          </a:solidFill>
                          <a:effectLst/>
                          <a:latin typeface="Calibri" panose="020F0502020204030204" pitchFamily="34" charset="0"/>
                        </a:rPr>
                        <a:t>Kypros</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101,50%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100,00%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1841">
                <a:tc>
                  <a:txBody>
                    <a:bodyPr/>
                    <a:lstStyle/>
                    <a:p>
                      <a:pPr algn="l" fontAlgn="b"/>
                      <a:r>
                        <a:rPr lang="en-GB" sz="1400" b="1" i="0" u="none" strike="noStrike" dirty="0" err="1">
                          <a:solidFill>
                            <a:srgbClr val="000000"/>
                          </a:solidFill>
                          <a:effectLst/>
                          <a:latin typeface="Calibri" panose="020F0502020204030204" pitchFamily="34" charset="0"/>
                        </a:rPr>
                        <a:t>Latvija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4" name="Table 3"/>
          <p:cNvGraphicFramePr>
            <a:graphicFrameLocks noGrp="1"/>
          </p:cNvGraphicFramePr>
          <p:nvPr/>
        </p:nvGraphicFramePr>
        <p:xfrm>
          <a:off x="6086475" y="2098619"/>
          <a:ext cx="4248148" cy="4620260"/>
        </p:xfrm>
        <a:graphic>
          <a:graphicData uri="http://schemas.openxmlformats.org/drawingml/2006/table">
            <a:tbl>
              <a:tblPr/>
              <a:tblGrid>
                <a:gridCol w="1879708">
                  <a:extLst>
                    <a:ext uri="{9D8B030D-6E8A-4147-A177-3AD203B41FA5}">
                      <a16:colId xmlns:a16="http://schemas.microsoft.com/office/drawing/2014/main" val="20000"/>
                    </a:ext>
                  </a:extLst>
                </a:gridCol>
                <a:gridCol w="1175746">
                  <a:extLst>
                    <a:ext uri="{9D8B030D-6E8A-4147-A177-3AD203B41FA5}">
                      <a16:colId xmlns:a16="http://schemas.microsoft.com/office/drawing/2014/main" val="20001"/>
                    </a:ext>
                  </a:extLst>
                </a:gridCol>
                <a:gridCol w="1192694">
                  <a:extLst>
                    <a:ext uri="{9D8B030D-6E8A-4147-A177-3AD203B41FA5}">
                      <a16:colId xmlns:a16="http://schemas.microsoft.com/office/drawing/2014/main" val="2232158968"/>
                    </a:ext>
                  </a:extLst>
                </a:gridCol>
              </a:tblGrid>
              <a:tr h="530301">
                <a:tc rowSpan="2">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10000"/>
                  </a:ext>
                </a:extLst>
              </a:tr>
              <a:tr h="401540">
                <a:tc vMerge="1">
                  <a:txBody>
                    <a:bodyPr/>
                    <a:lstStyle/>
                    <a:p>
                      <a:endParaRPr lang="en-GB"/>
                    </a:p>
                  </a:txBody>
                  <a:tcPr/>
                </a:tc>
                <a:tc>
                  <a:txBody>
                    <a:bodyPr/>
                    <a:lstStyle/>
                    <a:p>
                      <a:pPr algn="ctr" fontAlgn="ctr"/>
                      <a:r>
                        <a:rPr lang="en-GB" sz="1400" b="1" i="1" u="none" strike="noStrike" dirty="0">
                          <a:solidFill>
                            <a:srgbClr val="000000"/>
                          </a:solidFill>
                          <a:effectLst/>
                          <a:latin typeface="Calibri"/>
                        </a:rPr>
                        <a:t>% </a:t>
                      </a:r>
                      <a:r>
                        <a:rPr lang="en-GB" sz="1400" b="1" i="1" u="none" strike="noStrike" baseline="0" dirty="0">
                          <a:solidFill>
                            <a:srgbClr val="000000"/>
                          </a:solidFill>
                          <a:effectLst/>
                          <a:latin typeface="Calibri"/>
                        </a:rPr>
                        <a:t>with </a:t>
                      </a:r>
                    </a:p>
                    <a:p>
                      <a:pPr algn="ctr" fontAlgn="ctr"/>
                      <a:r>
                        <a:rPr lang="en-GB" sz="1400" b="1" i="1" u="none" strike="noStrike" dirty="0">
                          <a:solidFill>
                            <a:srgbClr val="000000"/>
                          </a:solidFill>
                          <a:effectLst/>
                          <a:latin typeface="Calibri"/>
                        </a:rPr>
                        <a:t>React-EU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 without</a:t>
                      </a:r>
                    </a:p>
                    <a:p>
                      <a:pPr algn="ctr" fontAlgn="ctr"/>
                      <a:r>
                        <a:rPr lang="en-GB" sz="1400" b="1" i="1" u="none" strike="noStrike" dirty="0">
                          <a:solidFill>
                            <a:srgbClr val="000000"/>
                          </a:solidFill>
                          <a:effectLst/>
                          <a:latin typeface="Calibri"/>
                        </a:rPr>
                        <a:t>React</a:t>
                      </a:r>
                      <a:r>
                        <a:rPr lang="en-GB" sz="1400" b="1" i="1" u="none" strike="noStrike" baseline="0" dirty="0">
                          <a:solidFill>
                            <a:srgbClr val="000000"/>
                          </a:solidFill>
                          <a:effectLst/>
                          <a:latin typeface="Calibri"/>
                        </a:rPr>
                        <a:t>-EU</a:t>
                      </a:r>
                      <a:endParaRPr lang="en-GB" sz="14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5782423"/>
                  </a:ext>
                </a:extLst>
              </a:tr>
              <a:tr h="209733">
                <a:tc>
                  <a:txBody>
                    <a:bodyPr/>
                    <a:lstStyle/>
                    <a:p>
                      <a:pPr algn="l" fontAlgn="b"/>
                      <a:r>
                        <a:rPr lang="en-GB" sz="1400" b="1" i="0" u="none" strike="noStrike" dirty="0" err="1">
                          <a:solidFill>
                            <a:srgbClr val="000000"/>
                          </a:solidFill>
                          <a:effectLst/>
                          <a:latin typeface="Calibri" panose="020F0502020204030204" pitchFamily="34" charset="0"/>
                        </a:rPr>
                        <a:t>Lietuva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10503">
                <a:tc>
                  <a:txBody>
                    <a:bodyPr/>
                    <a:lstStyle/>
                    <a:p>
                      <a:pPr algn="l" fontAlgn="b"/>
                      <a:r>
                        <a:rPr lang="en-GB" sz="1400" b="1" i="0" u="none" strike="noStrike" dirty="0">
                          <a:solidFill>
                            <a:srgbClr val="000000"/>
                          </a:solidFill>
                          <a:effectLst/>
                          <a:latin typeface="Calibri" panose="020F0502020204030204" pitchFamily="34" charset="0"/>
                        </a:rPr>
                        <a:t>Luxembourg (Grand-</a:t>
                      </a:r>
                      <a:r>
                        <a:rPr lang="en-GB" sz="1400" b="1" i="0" u="none" strike="noStrike" dirty="0" err="1">
                          <a:solidFill>
                            <a:srgbClr val="000000"/>
                          </a:solidFill>
                          <a:effectLst/>
                          <a:latin typeface="Calibri" panose="020F0502020204030204" pitchFamily="34" charset="0"/>
                        </a:rPr>
                        <a:t>Duche</a:t>
                      </a:r>
                      <a:r>
                        <a:rPr lang="en-GB" sz="1400" b="1" i="0" u="none" strike="noStrike" dirty="0">
                          <a:solidFill>
                            <a:srgbClr val="000000"/>
                          </a:solidFill>
                          <a:effectLst/>
                          <a:latin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9733">
                <a:tc>
                  <a:txBody>
                    <a:bodyPr/>
                    <a:lstStyle/>
                    <a:p>
                      <a:pPr algn="l" fontAlgn="b"/>
                      <a:r>
                        <a:rPr lang="en-GB" sz="1400" b="1" i="0" u="none" strike="noStrike" dirty="0" err="1">
                          <a:solidFill>
                            <a:srgbClr val="000000"/>
                          </a:solidFill>
                          <a:effectLst/>
                          <a:latin typeface="Calibri" panose="020F0502020204030204" pitchFamily="34" charset="0"/>
                        </a:rPr>
                        <a:t>Magyarország</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9733">
                <a:tc>
                  <a:txBody>
                    <a:bodyPr/>
                    <a:lstStyle/>
                    <a:p>
                      <a:pPr algn="l" fontAlgn="b"/>
                      <a:r>
                        <a:rPr lang="en-GB" sz="1400" b="1" i="0" u="none" strike="noStrike" dirty="0">
                          <a:solidFill>
                            <a:srgbClr val="000000"/>
                          </a:solidFill>
                          <a:effectLst/>
                          <a:latin typeface="Calibri" panose="020F0502020204030204" pitchFamily="34" charset="0"/>
                        </a:rPr>
                        <a:t>Malta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98,03%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9733">
                <a:tc>
                  <a:txBody>
                    <a:bodyPr/>
                    <a:lstStyle/>
                    <a:p>
                      <a:pPr algn="l" fontAlgn="b"/>
                      <a:r>
                        <a:rPr lang="en-GB" sz="1400" b="1" i="0" u="none" strike="noStrike" dirty="0">
                          <a:solidFill>
                            <a:srgbClr val="000000"/>
                          </a:solidFill>
                          <a:effectLst/>
                          <a:latin typeface="Calibri" panose="020F0502020204030204" pitchFamily="34" charset="0"/>
                        </a:rPr>
                        <a:t>Nederland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a:solidFill>
                            <a:srgbClr val="000000"/>
                          </a:solidFill>
                          <a:effectLst/>
                          <a:latin typeface="Calibri" panose="020F0502020204030204" pitchFamily="34" charset="0"/>
                          <a:ea typeface="+mn-ea"/>
                          <a:cs typeface="Calibri" panose="020F0502020204030204" pitchFamily="34" charset="0"/>
                        </a:rPr>
                        <a:t>96,01%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9733">
                <a:tc>
                  <a:txBody>
                    <a:bodyPr/>
                    <a:lstStyle/>
                    <a:p>
                      <a:pPr algn="l" fontAlgn="b"/>
                      <a:r>
                        <a:rPr lang="en-GB" sz="1400" b="1" i="0" u="none" strike="noStrike">
                          <a:solidFill>
                            <a:srgbClr val="000000"/>
                          </a:solidFill>
                          <a:effectLst/>
                          <a:latin typeface="Calibri" panose="020F0502020204030204" pitchFamily="34" charset="0"/>
                        </a:rPr>
                        <a:t>Österreich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89,81%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96,19%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9733">
                <a:tc>
                  <a:txBody>
                    <a:bodyPr/>
                    <a:lstStyle/>
                    <a:p>
                      <a:pPr algn="l" fontAlgn="b"/>
                      <a:r>
                        <a:rPr lang="en-GB" sz="1400" b="1" i="0" u="none" strike="noStrike">
                          <a:solidFill>
                            <a:srgbClr val="000000"/>
                          </a:solidFill>
                          <a:effectLst/>
                          <a:latin typeface="Calibri" panose="020F0502020204030204" pitchFamily="34" charset="0"/>
                        </a:rPr>
                        <a:t>Polska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733">
                <a:tc>
                  <a:txBody>
                    <a:bodyPr/>
                    <a:lstStyle/>
                    <a:p>
                      <a:pPr algn="l" fontAlgn="b"/>
                      <a:r>
                        <a:rPr lang="en-GB" sz="1400" b="1" i="0" u="none" strike="noStrike">
                          <a:solidFill>
                            <a:srgbClr val="000000"/>
                          </a:solidFill>
                          <a:effectLst/>
                          <a:latin typeface="Calibri" panose="020F0502020204030204" pitchFamily="34" charset="0"/>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a:solidFill>
                            <a:srgbClr val="000000"/>
                          </a:solidFill>
                          <a:effectLst/>
                          <a:latin typeface="Calibri" panose="020F0502020204030204" pitchFamily="34" charset="0"/>
                          <a:ea typeface="+mn-ea"/>
                          <a:cs typeface="Calibri" panose="020F0502020204030204" pitchFamily="34" charset="0"/>
                        </a:rPr>
                        <a:t>92,71%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a:solidFill>
                            <a:srgbClr val="000000"/>
                          </a:solidFill>
                          <a:effectLst/>
                          <a:latin typeface="Calibri" panose="020F0502020204030204" pitchFamily="34" charset="0"/>
                          <a:ea typeface="+mn-ea"/>
                          <a:cs typeface="Calibri" panose="020F0502020204030204" pitchFamily="34" charset="0"/>
                        </a:rPr>
                        <a:t>93,23%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09733">
                <a:tc>
                  <a:txBody>
                    <a:bodyPr/>
                    <a:lstStyle/>
                    <a:p>
                      <a:pPr algn="l" fontAlgn="b"/>
                      <a:r>
                        <a:rPr lang="en-GB" sz="1400" b="1" i="0" u="none" strike="noStrike">
                          <a:solidFill>
                            <a:srgbClr val="000000"/>
                          </a:solidFill>
                          <a:effectLst/>
                          <a:latin typeface="Calibri" panose="020F0502020204030204" pitchFamily="34" charset="0"/>
                        </a:rPr>
                        <a:t>România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9733">
                <a:tc>
                  <a:txBody>
                    <a:bodyPr/>
                    <a:lstStyle/>
                    <a:p>
                      <a:pPr algn="l" fontAlgn="b"/>
                      <a:r>
                        <a:rPr lang="en-GB" sz="1400" b="1" i="0" u="none" strike="noStrike">
                          <a:solidFill>
                            <a:srgbClr val="000000"/>
                          </a:solidFill>
                          <a:effectLst/>
                          <a:latin typeface="Calibri" panose="020F0502020204030204" pitchFamily="34" charset="0"/>
                        </a:rPr>
                        <a:t>Slovenija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09733">
                <a:tc>
                  <a:txBody>
                    <a:bodyPr/>
                    <a:lstStyle/>
                    <a:p>
                      <a:pPr algn="l" fontAlgn="b"/>
                      <a:r>
                        <a:rPr lang="en-GB" sz="1400" b="1" i="0" u="none" strike="noStrike" dirty="0" err="1">
                          <a:solidFill>
                            <a:srgbClr val="000000"/>
                          </a:solidFill>
                          <a:effectLst/>
                          <a:latin typeface="Calibri" panose="020F0502020204030204" pitchFamily="34" charset="0"/>
                        </a:rPr>
                        <a:t>Slovenská</a:t>
                      </a:r>
                      <a:r>
                        <a:rPr lang="en-GB" sz="1400" b="1" i="0" u="none" strike="noStrike" dirty="0">
                          <a:solidFill>
                            <a:srgbClr val="000000"/>
                          </a:solidFill>
                          <a:effectLst/>
                          <a:latin typeface="Calibri" panose="020F0502020204030204" pitchFamily="34" charset="0"/>
                        </a:rPr>
                        <a:t> </a:t>
                      </a:r>
                      <a:r>
                        <a:rPr lang="en-GB" sz="1400" b="1" i="0" u="none" strike="noStrike" dirty="0" err="1">
                          <a:solidFill>
                            <a:srgbClr val="000000"/>
                          </a:solidFill>
                          <a:effectLst/>
                          <a:latin typeface="Calibri" panose="020F0502020204030204" pitchFamily="34" charset="0"/>
                        </a:rPr>
                        <a:t>republika</a:t>
                      </a:r>
                      <a:endParaRPr lang="en-GB" sz="1400" b="1"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09733">
                <a:tc>
                  <a:txBody>
                    <a:bodyPr/>
                    <a:lstStyle/>
                    <a:p>
                      <a:pPr algn="l" fontAlgn="b"/>
                      <a:r>
                        <a:rPr lang="en-GB" sz="1400" b="1" i="0" u="none" strike="noStrike">
                          <a:solidFill>
                            <a:srgbClr val="000000"/>
                          </a:solidFill>
                          <a:effectLst/>
                          <a:latin typeface="Calibri" panose="020F0502020204030204" pitchFamily="34" charset="0"/>
                        </a:rPr>
                        <a:t>Suomi/Finland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09733">
                <a:tc>
                  <a:txBody>
                    <a:bodyPr/>
                    <a:lstStyle/>
                    <a:p>
                      <a:pPr algn="l" fontAlgn="b"/>
                      <a:r>
                        <a:rPr lang="en-GB" sz="1400" b="1" i="0" u="none" strike="noStrike">
                          <a:solidFill>
                            <a:srgbClr val="000000"/>
                          </a:solidFill>
                          <a:effectLst/>
                          <a:latin typeface="Calibri" panose="020F0502020204030204" pitchFamily="34" charset="0"/>
                        </a:rPr>
                        <a:t>Sverige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84,15%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09733">
                <a:tc>
                  <a:txBody>
                    <a:bodyPr/>
                    <a:lstStyle/>
                    <a:p>
                      <a:pPr algn="l" fontAlgn="b"/>
                      <a:r>
                        <a:rPr lang="en-GB" sz="1400" b="1" i="0" u="none" strike="noStrike" dirty="0">
                          <a:solidFill>
                            <a:srgbClr val="000000"/>
                          </a:solidFill>
                          <a:effectLst/>
                          <a:latin typeface="Calibri" panose="020F0502020204030204" pitchFamily="34" charset="0"/>
                        </a:rPr>
                        <a:t>United Kingdom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94,50%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06745">
                <a:tc>
                  <a:txBody>
                    <a:bodyPr/>
                    <a:lstStyle/>
                    <a:p>
                      <a:pPr marL="0" algn="l" defTabSz="914400" rtl="0" eaLnBrk="1" fontAlgn="b" latinLnBrk="0" hangingPunct="1"/>
                      <a:r>
                        <a:rPr lang="en-GB" sz="1400" b="1" i="0" u="none" strike="noStrike" kern="1200" dirty="0">
                          <a:solidFill>
                            <a:srgbClr val="000000"/>
                          </a:solidFill>
                          <a:effectLst/>
                          <a:latin typeface="Calibri" panose="020F0502020204030204" pitchFamily="34" charset="0"/>
                          <a:ea typeface="+mn-ea"/>
                          <a:cs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88.05%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93.80%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5"/>
                  </a:ext>
                </a:extLst>
              </a:tr>
            </a:tbl>
          </a:graphicData>
        </a:graphic>
      </p:graphicFrame>
      <p:sp>
        <p:nvSpPr>
          <p:cNvPr id="13423" name="Slide Number Placeholder 1"/>
          <p:cNvSpPr>
            <a:spLocks noGrp="1"/>
          </p:cNvSpPr>
          <p:nvPr>
            <p:ph type="sldNum" sz="quarter" idx="12"/>
          </p:nvPr>
        </p:nvSpPr>
        <p:spPr>
          <a:xfrm>
            <a:off x="8534400" y="6508750"/>
            <a:ext cx="2133600" cy="476250"/>
          </a:xfrm>
          <a:noFill/>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fld id="{1EA0BC23-C5FE-4773-A043-D955CC53CF9E}" type="slidenum">
              <a:rPr lang="en-GB" altLang="en-US" sz="1400" i="0">
                <a:solidFill>
                  <a:srgbClr val="000000"/>
                </a:solidFill>
                <a:latin typeface="Arial" panose="020B0604020202020204" pitchFamily="34" charset="0"/>
              </a:rPr>
              <a:pPr fontAlgn="base">
                <a:spcBef>
                  <a:spcPct val="0"/>
                </a:spcBef>
                <a:spcAft>
                  <a:spcPct val="0"/>
                </a:spcAft>
                <a:buClrTx/>
                <a:buNone/>
              </a:pPr>
              <a:t>5</a:t>
            </a:fld>
            <a:endParaRPr lang="en-GB" altLang="en-US" sz="1400" i="0">
              <a:solidFill>
                <a:srgbClr val="000000"/>
              </a:solidFill>
              <a:latin typeface="Arial" panose="020B0604020202020204" pitchFamily="34" charset="0"/>
            </a:endParaRPr>
          </a:p>
        </p:txBody>
      </p:sp>
    </p:spTree>
    <p:extLst>
      <p:ext uri="{BB962C8B-B14F-4D97-AF65-F5344CB8AC3E}">
        <p14:creationId xmlns:p14="http://schemas.microsoft.com/office/powerpoint/2010/main" val="1744872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A504CB5B-7698-5B57-1DC8-235C66732DA1}"/>
              </a:ext>
            </a:extLst>
          </p:cNvPr>
          <p:cNvSpPr txBox="1">
            <a:spLocks/>
          </p:cNvSpPr>
          <p:nvPr/>
        </p:nvSpPr>
        <p:spPr>
          <a:xfrm>
            <a:off x="1847850" y="1341439"/>
            <a:ext cx="8229600" cy="936625"/>
          </a:xfrm>
          <a:prstGeom prst="rect">
            <a:avLst/>
          </a:prstGeom>
        </p:spPr>
        <p:txBody>
          <a:bodyPr/>
          <a:lstStyle>
            <a:lvl1pPr marL="358775" indent="-358775" algn="l" rtl="0" eaLnBrk="0" fontAlgn="base" hangingPunct="0">
              <a:spcBef>
                <a:spcPct val="0"/>
              </a:spcBef>
              <a:spcAft>
                <a:spcPct val="0"/>
              </a:spcAft>
              <a:defRPr sz="2600" b="1">
                <a:solidFill>
                  <a:srgbClr val="0F5494"/>
                </a:solidFill>
                <a:latin typeface="+mj-lt"/>
                <a:ea typeface="+mj-ea"/>
                <a:cs typeface="+mj-cs"/>
              </a:defRPr>
            </a:lvl1pPr>
            <a:lvl2pPr marL="358775" indent="-358775" algn="l" rtl="0" eaLnBrk="0" fontAlgn="base" hangingPunct="0">
              <a:spcBef>
                <a:spcPct val="0"/>
              </a:spcBef>
              <a:spcAft>
                <a:spcPct val="0"/>
              </a:spcAft>
              <a:defRPr sz="2600" b="1">
                <a:solidFill>
                  <a:srgbClr val="0F5494"/>
                </a:solidFill>
                <a:latin typeface="Verdana" pitchFamily="34" charset="0"/>
              </a:defRPr>
            </a:lvl2pPr>
            <a:lvl3pPr marL="358775" indent="-358775" algn="l" rtl="0" eaLnBrk="0" fontAlgn="base" hangingPunct="0">
              <a:spcBef>
                <a:spcPct val="0"/>
              </a:spcBef>
              <a:spcAft>
                <a:spcPct val="0"/>
              </a:spcAft>
              <a:defRPr sz="2600" b="1">
                <a:solidFill>
                  <a:srgbClr val="0F5494"/>
                </a:solidFill>
                <a:latin typeface="Verdana" pitchFamily="34" charset="0"/>
              </a:defRPr>
            </a:lvl3pPr>
            <a:lvl4pPr marL="358775" indent="-358775" algn="l" rtl="0" eaLnBrk="0" fontAlgn="base" hangingPunct="0">
              <a:spcBef>
                <a:spcPct val="0"/>
              </a:spcBef>
              <a:spcAft>
                <a:spcPct val="0"/>
              </a:spcAft>
              <a:defRPr sz="2600" b="1">
                <a:solidFill>
                  <a:srgbClr val="0F5494"/>
                </a:solidFill>
                <a:latin typeface="Verdana" pitchFamily="34" charset="0"/>
              </a:defRPr>
            </a:lvl4pPr>
            <a:lvl5pPr marL="358775" indent="-358775" algn="l" rtl="0" eaLnBrk="0" fontAlgn="base" hangingPunct="0">
              <a:spcBef>
                <a:spcPct val="0"/>
              </a:spcBef>
              <a:spcAft>
                <a:spcPct val="0"/>
              </a:spcAft>
              <a:defRPr sz="2600" b="1">
                <a:solidFill>
                  <a:srgbClr val="0F5494"/>
                </a:solidFill>
                <a:latin typeface="Verdana" pitchFamily="34" charset="0"/>
              </a:defRPr>
            </a:lvl5pPr>
            <a:lvl6pPr marL="815975" algn="l" rtl="0" fontAlgn="base">
              <a:spcBef>
                <a:spcPct val="0"/>
              </a:spcBef>
              <a:spcAft>
                <a:spcPct val="0"/>
              </a:spcAft>
              <a:defRPr sz="2600" b="1">
                <a:solidFill>
                  <a:srgbClr val="0F5494"/>
                </a:solidFill>
                <a:latin typeface="Verdana" pitchFamily="34" charset="0"/>
              </a:defRPr>
            </a:lvl6pPr>
            <a:lvl7pPr marL="1273175" algn="l" rtl="0" fontAlgn="base">
              <a:spcBef>
                <a:spcPct val="0"/>
              </a:spcBef>
              <a:spcAft>
                <a:spcPct val="0"/>
              </a:spcAft>
              <a:defRPr sz="2600" b="1">
                <a:solidFill>
                  <a:srgbClr val="0F5494"/>
                </a:solidFill>
                <a:latin typeface="Verdana" pitchFamily="34" charset="0"/>
              </a:defRPr>
            </a:lvl7pPr>
            <a:lvl8pPr marL="1730375" algn="l" rtl="0" fontAlgn="base">
              <a:spcBef>
                <a:spcPct val="0"/>
              </a:spcBef>
              <a:spcAft>
                <a:spcPct val="0"/>
              </a:spcAft>
              <a:defRPr sz="2600" b="1">
                <a:solidFill>
                  <a:srgbClr val="0F5494"/>
                </a:solidFill>
                <a:latin typeface="Verdana" pitchFamily="34" charset="0"/>
              </a:defRPr>
            </a:lvl8pPr>
            <a:lvl9pPr marL="2187575" algn="l" rtl="0" fontAlgn="base">
              <a:spcBef>
                <a:spcPct val="0"/>
              </a:spcBef>
              <a:spcAft>
                <a:spcPct val="0"/>
              </a:spcAft>
              <a:defRPr sz="2600" b="1">
                <a:solidFill>
                  <a:srgbClr val="0F5494"/>
                </a:solidFill>
                <a:latin typeface="Verdana" pitchFamily="34" charset="0"/>
              </a:defRPr>
            </a:lvl9pPr>
          </a:lstStyle>
          <a:p>
            <a:pPr algn="ctr"/>
            <a:r>
              <a:rPr lang="en-US" altLang="en-US" sz="2400" kern="0" dirty="0">
                <a:latin typeface="Verdana"/>
              </a:rPr>
              <a:t>2021-2027 ESF+ Financial Execution </a:t>
            </a:r>
            <a:br>
              <a:rPr lang="en-US" altLang="en-US" sz="2400" kern="0" dirty="0">
                <a:latin typeface="Verdana"/>
              </a:rPr>
            </a:br>
            <a:r>
              <a:rPr lang="en-US" altLang="en-US" sz="2400" b="0" kern="0" dirty="0">
                <a:latin typeface="Verdana"/>
              </a:rPr>
              <a:t>31</a:t>
            </a:r>
            <a:r>
              <a:rPr lang="en-GB" altLang="en-US" sz="2400" b="0" kern="0" dirty="0">
                <a:latin typeface="Verdana"/>
              </a:rPr>
              <a:t>/10/2024</a:t>
            </a:r>
          </a:p>
        </p:txBody>
      </p:sp>
      <p:sp>
        <p:nvSpPr>
          <p:cNvPr id="6" name="Slide Number Placeholder 1">
            <a:extLst>
              <a:ext uri="{FF2B5EF4-FFF2-40B4-BE49-F238E27FC236}">
                <a16:creationId xmlns:a16="http://schemas.microsoft.com/office/drawing/2014/main" id="{507BF1D2-E25D-5BD9-4616-551B121016A9}"/>
              </a:ext>
            </a:extLst>
          </p:cNvPr>
          <p:cNvSpPr txBox="1">
            <a:spLocks/>
          </p:cNvSpPr>
          <p:nvPr/>
        </p:nvSpPr>
        <p:spPr bwMode="auto">
          <a:xfrm>
            <a:off x="8534400" y="6508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eaLnBrk="1" fontAlgn="base" hangingPunct="1">
              <a:spcBef>
                <a:spcPct val="20000"/>
              </a:spcBef>
              <a:spcAft>
                <a:spcPct val="0"/>
              </a:spcAft>
              <a:buClr>
                <a:schemeClr val="bg1"/>
              </a:buClr>
              <a:buChar char="•"/>
              <a:defRPr sz="2400" i="1" kern="1200">
                <a:solidFill>
                  <a:srgbClr val="0F5494"/>
                </a:solidFill>
                <a:latin typeface="Verdana" panose="020B0604030504040204" pitchFamily="34" charset="0"/>
                <a:ea typeface="+mn-ea"/>
                <a:cs typeface="+mn-cs"/>
              </a:defRPr>
            </a:lvl1pPr>
            <a:lvl2pPr marL="742950" indent="-285750" algn="l" rtl="0" eaLnBrk="0" fontAlgn="base" hangingPunct="0">
              <a:spcBef>
                <a:spcPct val="20000"/>
              </a:spcBef>
              <a:spcAft>
                <a:spcPct val="0"/>
              </a:spcAft>
              <a:buClr>
                <a:srgbClr val="009FBA"/>
              </a:buClr>
              <a:buChar char="•"/>
              <a:defRPr sz="2000" b="1" kern="1200">
                <a:solidFill>
                  <a:srgbClr val="0F5494"/>
                </a:solidFill>
                <a:latin typeface="Verdana" panose="020B0604030504040204" pitchFamily="34" charset="0"/>
                <a:ea typeface="+mn-ea"/>
                <a:cs typeface="+mn-cs"/>
              </a:defRPr>
            </a:lvl2pPr>
            <a:lvl3pPr marL="1143000" indent="-228600" algn="l" rtl="0" eaLnBrk="0" fontAlgn="base" hangingPunct="0">
              <a:spcBef>
                <a:spcPct val="20000"/>
              </a:spcBef>
              <a:spcAft>
                <a:spcPct val="0"/>
              </a:spcAft>
              <a:defRPr sz="1400" kern="1200">
                <a:solidFill>
                  <a:srgbClr val="0F5494"/>
                </a:solidFill>
                <a:latin typeface="Verdana" panose="020B060403050404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a:spcBef>
                <a:spcPct val="0"/>
              </a:spcBef>
              <a:buClrTx/>
              <a:buNone/>
            </a:pPr>
            <a:fld id="{1EA0BC23-C5FE-4773-A043-D955CC53CF9E}" type="slidenum">
              <a:rPr lang="en-GB" altLang="en-US" sz="1400" i="0">
                <a:solidFill>
                  <a:srgbClr val="000000"/>
                </a:solidFill>
                <a:latin typeface="Arial" panose="020B0604020202020204" pitchFamily="34" charset="0"/>
              </a:rPr>
              <a:pPr>
                <a:spcBef>
                  <a:spcPct val="0"/>
                </a:spcBef>
                <a:buClrTx/>
                <a:buNone/>
              </a:pPr>
              <a:t>6</a:t>
            </a:fld>
            <a:endParaRPr lang="en-GB" altLang="en-US" sz="1400" i="0">
              <a:solidFill>
                <a:srgbClr val="000000"/>
              </a:solidFill>
              <a:latin typeface="Arial" panose="020B0604020202020204" pitchFamily="34" charset="0"/>
            </a:endParaRPr>
          </a:p>
        </p:txBody>
      </p:sp>
      <p:graphicFrame>
        <p:nvGraphicFramePr>
          <p:cNvPr id="9" name="Table 8">
            <a:extLst>
              <a:ext uri="{FF2B5EF4-FFF2-40B4-BE49-F238E27FC236}">
                <a16:creationId xmlns:a16="http://schemas.microsoft.com/office/drawing/2014/main" id="{8E36977E-C911-62AB-CE34-094F936BF9E3}"/>
              </a:ext>
            </a:extLst>
          </p:cNvPr>
          <p:cNvGraphicFramePr>
            <a:graphicFrameLocks noGrp="1"/>
          </p:cNvGraphicFramePr>
          <p:nvPr/>
        </p:nvGraphicFramePr>
        <p:xfrm>
          <a:off x="1775519" y="2276873"/>
          <a:ext cx="4033144" cy="4033479"/>
        </p:xfrm>
        <a:graphic>
          <a:graphicData uri="http://schemas.openxmlformats.org/drawingml/2006/table">
            <a:tbl>
              <a:tblPr/>
              <a:tblGrid>
                <a:gridCol w="2016572">
                  <a:extLst>
                    <a:ext uri="{9D8B030D-6E8A-4147-A177-3AD203B41FA5}">
                      <a16:colId xmlns:a16="http://schemas.microsoft.com/office/drawing/2014/main" val="20000"/>
                    </a:ext>
                  </a:extLst>
                </a:gridCol>
                <a:gridCol w="2016572">
                  <a:extLst>
                    <a:ext uri="{9D8B030D-6E8A-4147-A177-3AD203B41FA5}">
                      <a16:colId xmlns:a16="http://schemas.microsoft.com/office/drawing/2014/main" val="20001"/>
                    </a:ext>
                  </a:extLst>
                </a:gridCol>
              </a:tblGrid>
              <a:tr h="640180">
                <a:tc>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Balgarija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2,64%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Belgique-België</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Česká</a:t>
                      </a:r>
                      <a:r>
                        <a:rPr lang="en-GB" sz="1400" b="1" i="0" u="none" strike="noStrike" dirty="0">
                          <a:solidFill>
                            <a:srgbClr val="000000"/>
                          </a:solidFill>
                          <a:effectLst/>
                          <a:latin typeface="Calibri" panose="020F0502020204030204" pitchFamily="34" charset="0"/>
                          <a:cs typeface="Calibri" panose="020F0502020204030204" pitchFamily="34" charset="0"/>
                        </a:rPr>
                        <a:t> </a:t>
                      </a:r>
                      <a:r>
                        <a:rPr lang="en-GB" sz="14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2362">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Danmark</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3878">
                <a:tc>
                  <a:txBody>
                    <a:bodyPr/>
                    <a:lstStyle/>
                    <a:p>
                      <a:pPr algn="l" fontAlgn="b"/>
                      <a:r>
                        <a:rPr lang="en-GB" sz="1400" b="1" i="0" u="none" strike="noStrike">
                          <a:solidFill>
                            <a:srgbClr val="000000"/>
                          </a:solidFill>
                          <a:effectLst/>
                          <a:latin typeface="Calibri" panose="020F0502020204030204" pitchFamily="34" charset="0"/>
                          <a:cs typeface="Calibri" panose="020F0502020204030204" pitchFamily="34" charset="0"/>
                        </a:rPr>
                        <a:t>Deutschland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Eesti</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a:solidFill>
                            <a:srgbClr val="000000"/>
                          </a:solidFill>
                          <a:effectLst/>
                          <a:latin typeface="Calibri" panose="020F0502020204030204" pitchFamily="34" charset="0"/>
                          <a:ea typeface="+mn-ea"/>
                          <a:cs typeface="Calibri" panose="020F0502020204030204" pitchFamily="34" charset="0"/>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3878">
                <a:tc>
                  <a:txBody>
                    <a:bodyPr/>
                    <a:lstStyle/>
                    <a:p>
                      <a:pPr algn="l" fontAlgn="b"/>
                      <a:r>
                        <a:rPr lang="en-GB" sz="1400" b="1" i="0" u="none" strike="noStrike">
                          <a:solidFill>
                            <a:srgbClr val="000000"/>
                          </a:solidFill>
                          <a:effectLst/>
                          <a:latin typeface="Calibri" panose="020F0502020204030204" pitchFamily="34" charset="0"/>
                          <a:cs typeface="Calibri" panose="020F0502020204030204" pitchFamily="34" charset="0"/>
                        </a:rPr>
                        <a:t>Ellada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3878">
                <a:tc>
                  <a:txBody>
                    <a:bodyPr/>
                    <a:lstStyle/>
                    <a:p>
                      <a:pPr algn="l" fontAlgn="b"/>
                      <a:r>
                        <a:rPr lang="en-GB" sz="1400" b="1" i="0" u="none" strike="noStrike">
                          <a:solidFill>
                            <a:srgbClr val="000000"/>
                          </a:solidFill>
                          <a:effectLst/>
                          <a:latin typeface="Calibri" panose="020F0502020204030204" pitchFamily="34" charset="0"/>
                          <a:cs typeface="Calibri" panose="020F0502020204030204" pitchFamily="34" charset="0"/>
                        </a:rPr>
                        <a:t>España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Hrvatska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Ireland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387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Italia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Kypros</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3878">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Latvija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graphicFrame>
        <p:nvGraphicFramePr>
          <p:cNvPr id="10" name="Table 9">
            <a:extLst>
              <a:ext uri="{FF2B5EF4-FFF2-40B4-BE49-F238E27FC236}">
                <a16:creationId xmlns:a16="http://schemas.microsoft.com/office/drawing/2014/main" id="{C9DC76CF-B31A-FAE6-F1C2-918D828B9086}"/>
              </a:ext>
            </a:extLst>
          </p:cNvPr>
          <p:cNvGraphicFramePr>
            <a:graphicFrameLocks noGrp="1"/>
          </p:cNvGraphicFramePr>
          <p:nvPr/>
        </p:nvGraphicFramePr>
        <p:xfrm>
          <a:off x="6096000" y="2276873"/>
          <a:ext cx="4268788" cy="3796428"/>
        </p:xfrm>
        <a:graphic>
          <a:graphicData uri="http://schemas.openxmlformats.org/drawingml/2006/table">
            <a:tbl>
              <a:tblPr/>
              <a:tblGrid>
                <a:gridCol w="2134394">
                  <a:extLst>
                    <a:ext uri="{9D8B030D-6E8A-4147-A177-3AD203B41FA5}">
                      <a16:colId xmlns:a16="http://schemas.microsoft.com/office/drawing/2014/main" val="20000"/>
                    </a:ext>
                  </a:extLst>
                </a:gridCol>
                <a:gridCol w="2134394">
                  <a:extLst>
                    <a:ext uri="{9D8B030D-6E8A-4147-A177-3AD203B41FA5}">
                      <a16:colId xmlns:a16="http://schemas.microsoft.com/office/drawing/2014/main" val="20001"/>
                    </a:ext>
                  </a:extLst>
                </a:gridCol>
              </a:tblGrid>
              <a:tr h="637959">
                <a:tc>
                  <a:txBody>
                    <a:bodyPr/>
                    <a:lstStyle/>
                    <a:p>
                      <a:pPr algn="ctr" fontAlgn="ctr"/>
                      <a:r>
                        <a:rPr lang="en-GB" sz="14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400" b="1" i="1" u="none" strike="noStrike" dirty="0">
                          <a:solidFill>
                            <a:srgbClr val="000000"/>
                          </a:solidFill>
                          <a:effectLst/>
                          <a:latin typeface="Calibri"/>
                        </a:rPr>
                        <a:t>Net Interim payments /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Total Allocation </a:t>
                      </a:r>
                      <a:br>
                        <a:rPr lang="en-GB" sz="1400" b="1" i="1" u="none" strike="noStrike" dirty="0">
                          <a:solidFill>
                            <a:srgbClr val="000000"/>
                          </a:solidFill>
                          <a:effectLst/>
                          <a:latin typeface="Calibri"/>
                        </a:rPr>
                      </a:br>
                      <a:r>
                        <a:rPr lang="en-GB" sz="14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Lietuva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4388">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Luxembourg (Grand-</a:t>
                      </a:r>
                      <a:r>
                        <a:rPr lang="en-GB" sz="1400" b="1" i="0" u="none" strike="noStrike" dirty="0" err="1">
                          <a:solidFill>
                            <a:srgbClr val="000000"/>
                          </a:solidFill>
                          <a:effectLst/>
                          <a:latin typeface="Calibri" panose="020F0502020204030204" pitchFamily="34" charset="0"/>
                          <a:cs typeface="Calibri" panose="020F0502020204030204" pitchFamily="34" charset="0"/>
                        </a:rPr>
                        <a:t>Duche</a:t>
                      </a:r>
                      <a:r>
                        <a:rPr lang="en-GB" sz="14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8,72%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Magyarország</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Malta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Nederland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Österreich</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Polska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România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Slovenija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25651">
                <a:tc>
                  <a:txBody>
                    <a:bodyPr/>
                    <a:lstStyle/>
                    <a:p>
                      <a:pPr algn="l" fontAlgn="b"/>
                      <a:r>
                        <a:rPr lang="en-GB" sz="1400" b="1" i="0" u="none" strike="noStrike" dirty="0" err="1">
                          <a:solidFill>
                            <a:srgbClr val="000000"/>
                          </a:solidFill>
                          <a:effectLst/>
                          <a:latin typeface="Calibri" panose="020F0502020204030204" pitchFamily="34" charset="0"/>
                          <a:cs typeface="Calibri" panose="020F0502020204030204" pitchFamily="34" charset="0"/>
                        </a:rPr>
                        <a:t>Slovenská</a:t>
                      </a:r>
                      <a:r>
                        <a:rPr lang="en-GB" sz="1400" b="1" i="0" u="none" strike="noStrike" dirty="0">
                          <a:solidFill>
                            <a:srgbClr val="000000"/>
                          </a:solidFill>
                          <a:effectLst/>
                          <a:latin typeface="Calibri" panose="020F0502020204030204" pitchFamily="34" charset="0"/>
                          <a:cs typeface="Calibri" panose="020F0502020204030204" pitchFamily="34" charset="0"/>
                        </a:rPr>
                        <a:t> </a:t>
                      </a:r>
                      <a:r>
                        <a:rPr lang="en-GB" sz="14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Suomi/Finland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Sverige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400" b="1" i="0" u="none" strike="noStrike" kern="1200" dirty="0">
                          <a:solidFill>
                            <a:srgbClr val="000000"/>
                          </a:solidFill>
                          <a:effectLst/>
                          <a:latin typeface="Calibri" panose="020F0502020204030204" pitchFamily="34" charset="0"/>
                          <a:ea typeface="+mn-ea"/>
                          <a:cs typeface="Calibri" panose="020F0502020204030204" pitchFamily="34" charset="0"/>
                        </a:rPr>
                        <a:t>12,15%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25651">
                <a:tc>
                  <a:txBody>
                    <a:bodyPr/>
                    <a:lstStyle/>
                    <a:p>
                      <a:pPr algn="l" fontAlgn="b"/>
                      <a:r>
                        <a:rPr lang="en-GB" sz="1400" b="1" i="0" u="none" strike="noStrike" dirty="0">
                          <a:solidFill>
                            <a:srgbClr val="000000"/>
                          </a:solidFill>
                          <a:effectLst/>
                          <a:latin typeface="Calibri" panose="020F0502020204030204" pitchFamily="34" charset="0"/>
                          <a:cs typeface="Calibri" panose="020F0502020204030204" pitchFamily="34" charset="0"/>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r" fontAlgn="b"/>
                      <a:r>
                        <a:rPr lang="en-GB" sz="1400" b="1" i="0" u="none" strike="noStrike" dirty="0">
                          <a:solidFill>
                            <a:srgbClr val="000000"/>
                          </a:solidFill>
                          <a:effectLst/>
                          <a:latin typeface="Calibri" panose="020F0502020204030204" pitchFamily="34" charset="0"/>
                          <a:cs typeface="Calibri" panose="020F0502020204030204" pitchFamily="34" charset="0"/>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14593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1" y="1235076"/>
            <a:ext cx="8950325" cy="936625"/>
          </a:xfrm>
        </p:spPr>
        <p:txBody>
          <a:bodyPr/>
          <a:lstStyle/>
          <a:p>
            <a:pPr algn="ctr"/>
            <a:r>
              <a:rPr lang="fr-BE" altLang="en-US" dirty="0"/>
              <a:t>2021-2027 </a:t>
            </a:r>
            <a:r>
              <a:rPr lang="en-GB" altLang="en-US" dirty="0"/>
              <a:t>Programming period</a:t>
            </a:r>
            <a:br>
              <a:rPr lang="en-GB" altLang="en-US" dirty="0"/>
            </a:br>
            <a:r>
              <a:rPr lang="en-GB" altLang="en-US" b="0" dirty="0"/>
              <a:t>N+3 risk as at</a:t>
            </a:r>
            <a:r>
              <a:rPr lang="fr-BE" altLang="en-US" b="0" dirty="0"/>
              <a:t> 31/10/2024</a:t>
            </a:r>
            <a:endParaRPr lang="en-GB" altLang="en-US" b="0" dirty="0"/>
          </a:p>
        </p:txBody>
      </p:sp>
      <p:graphicFrame>
        <p:nvGraphicFramePr>
          <p:cNvPr id="5" name="Table 4"/>
          <p:cNvGraphicFramePr>
            <a:graphicFrameLocks noGrp="1"/>
          </p:cNvGraphicFramePr>
          <p:nvPr/>
        </p:nvGraphicFramePr>
        <p:xfrm>
          <a:off x="1992314" y="2171700"/>
          <a:ext cx="3311599" cy="3892424"/>
        </p:xfrm>
        <a:graphic>
          <a:graphicData uri="http://schemas.openxmlformats.org/drawingml/2006/table">
            <a:tbl>
              <a:tblPr/>
              <a:tblGrid>
                <a:gridCol w="1258238">
                  <a:extLst>
                    <a:ext uri="{9D8B030D-6E8A-4147-A177-3AD203B41FA5}">
                      <a16:colId xmlns:a16="http://schemas.microsoft.com/office/drawing/2014/main" val="20000"/>
                    </a:ext>
                  </a:extLst>
                </a:gridCol>
                <a:gridCol w="1126425">
                  <a:extLst>
                    <a:ext uri="{9D8B030D-6E8A-4147-A177-3AD203B41FA5}">
                      <a16:colId xmlns:a16="http://schemas.microsoft.com/office/drawing/2014/main" val="20001"/>
                    </a:ext>
                  </a:extLst>
                </a:gridCol>
                <a:gridCol w="926936">
                  <a:extLst>
                    <a:ext uri="{9D8B030D-6E8A-4147-A177-3AD203B41FA5}">
                      <a16:colId xmlns:a16="http://schemas.microsoft.com/office/drawing/2014/main" val="20002"/>
                    </a:ext>
                  </a:extLst>
                </a:gridCol>
              </a:tblGrid>
              <a:tr h="1123395">
                <a:tc>
                  <a:txBody>
                    <a:bodyPr/>
                    <a:lstStyle/>
                    <a:p>
                      <a:pPr algn="ctr" fontAlgn="ctr"/>
                      <a:r>
                        <a:rPr lang="en-GB" sz="12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  (Target  31/12/2025)</a:t>
                      </a:r>
                      <a:endParaRPr lang="en-GB" sz="12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a:t>
                      </a:r>
                      <a:endParaRPr lang="en-GB" sz="1200" b="1" i="1" u="none" strike="noStrike" dirty="0">
                        <a:solidFill>
                          <a:srgbClr val="000000"/>
                        </a:solidFill>
                        <a:effectLst/>
                        <a:latin typeface="Calibri"/>
                      </a:endParaRPr>
                    </a:p>
                    <a:p>
                      <a:pPr algn="ctr" fontAlgn="ctr"/>
                      <a:r>
                        <a:rPr lang="en-GB" sz="1200" b="1" i="1" u="none" strike="noStrike" dirty="0">
                          <a:solidFill>
                            <a:srgbClr val="000000"/>
                          </a:solidFill>
                          <a:effectLst/>
                          <a:latin typeface="Calibri"/>
                        </a:rPr>
                        <a:t>/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Total Committed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Balgarija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230.055.696,10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53,63%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26346">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Belgique-België</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181.814.106,08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Česká</a:t>
                      </a:r>
                      <a:r>
                        <a:rPr lang="en-GB" sz="1200" b="1" i="0" u="none" strike="noStrike" dirty="0">
                          <a:solidFill>
                            <a:srgbClr val="000000"/>
                          </a:solidFill>
                          <a:effectLst/>
                          <a:latin typeface="Calibri" panose="020F0502020204030204" pitchFamily="34" charset="0"/>
                          <a:cs typeface="Calibri" panose="020F0502020204030204" pitchFamily="34" charset="0"/>
                        </a:rPr>
                        <a:t> </a:t>
                      </a:r>
                      <a:r>
                        <a:rPr lang="en-GB" sz="12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230.055.696,10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36,57%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3"/>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Danmark</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16.246.757,48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559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Deutschland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888.252.679,02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5"/>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Eesti</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198.350.271,09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30,98%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6"/>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Ellada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1.086.315.558,62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7"/>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España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1.534.187.523,19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19559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France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1.876.213.462,08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62,87%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9"/>
                  </a:ext>
                </a:extLst>
              </a:tr>
              <a:tr h="19559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Hrvatska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257.325.491,08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0"/>
                  </a:ext>
                </a:extLst>
              </a:tr>
              <a:tr h="19559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Ireland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53.053.379,14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61,09%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1"/>
                  </a:ext>
                </a:extLst>
              </a:tr>
              <a:tr h="19559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Italia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2.662.258.506,40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69,86%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2"/>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Kypros</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a:solidFill>
                            <a:srgbClr val="000000"/>
                          </a:solidFill>
                          <a:effectLst/>
                          <a:latin typeface="Calibri" panose="020F0502020204030204" pitchFamily="34" charset="0"/>
                          <a:ea typeface="+mn-ea"/>
                          <a:cs typeface="Calibri" panose="020F0502020204030204" pitchFamily="34" charset="0"/>
                        </a:rPr>
                        <a:t>100.937.021,19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54,88%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3"/>
                  </a:ext>
                </a:extLst>
              </a:tr>
              <a:tr h="19559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Latvija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478.651.084,27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63,16%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4"/>
                  </a:ext>
                </a:extLst>
              </a:tr>
            </a:tbl>
          </a:graphicData>
        </a:graphic>
      </p:graphicFrame>
      <p:graphicFrame>
        <p:nvGraphicFramePr>
          <p:cNvPr id="6" name="Table 5"/>
          <p:cNvGraphicFramePr>
            <a:graphicFrameLocks noGrp="1"/>
          </p:cNvGraphicFramePr>
          <p:nvPr/>
        </p:nvGraphicFramePr>
        <p:xfrm>
          <a:off x="5807969" y="2171699"/>
          <a:ext cx="4215581" cy="4237038"/>
        </p:xfrm>
        <a:graphic>
          <a:graphicData uri="http://schemas.openxmlformats.org/drawingml/2006/table">
            <a:tbl>
              <a:tblPr/>
              <a:tblGrid>
                <a:gridCol w="1068796">
                  <a:extLst>
                    <a:ext uri="{9D8B030D-6E8A-4147-A177-3AD203B41FA5}">
                      <a16:colId xmlns:a16="http://schemas.microsoft.com/office/drawing/2014/main" val="20000"/>
                    </a:ext>
                  </a:extLst>
                </a:gridCol>
                <a:gridCol w="1986384">
                  <a:extLst>
                    <a:ext uri="{9D8B030D-6E8A-4147-A177-3AD203B41FA5}">
                      <a16:colId xmlns:a16="http://schemas.microsoft.com/office/drawing/2014/main" val="20001"/>
                    </a:ext>
                  </a:extLst>
                </a:gridCol>
                <a:gridCol w="1160401">
                  <a:extLst>
                    <a:ext uri="{9D8B030D-6E8A-4147-A177-3AD203B41FA5}">
                      <a16:colId xmlns:a16="http://schemas.microsoft.com/office/drawing/2014/main" val="20002"/>
                    </a:ext>
                  </a:extLst>
                </a:gridCol>
              </a:tblGrid>
              <a:tr h="1152651">
                <a:tc>
                  <a:txBody>
                    <a:bodyPr/>
                    <a:lstStyle/>
                    <a:p>
                      <a:pPr algn="ctr" fontAlgn="ctr"/>
                      <a:r>
                        <a:rPr lang="en-GB" sz="1200" b="1" i="1" u="none" strike="noStrike" dirty="0">
                          <a:solidFill>
                            <a:srgbClr val="000000"/>
                          </a:solidFill>
                          <a:effectLst/>
                          <a:latin typeface="Calibri"/>
                        </a:rPr>
                        <a:t>Country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  (Target  31/12/2025)</a:t>
                      </a:r>
                      <a:endParaRPr lang="en-GB" sz="1200" b="1" i="1" u="none" strike="noStrike" dirty="0">
                        <a:solidFill>
                          <a:srgbClr val="000000"/>
                        </a:solidFill>
                        <a:effectLst/>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200" b="1" i="1" u="none" strike="noStrike" dirty="0">
                          <a:solidFill>
                            <a:srgbClr val="000000"/>
                          </a:solidFill>
                          <a:effectLst/>
                          <a:latin typeface="Calibri"/>
                        </a:rPr>
                        <a:t>Amount</a:t>
                      </a:r>
                      <a:r>
                        <a:rPr lang="en-GB" sz="1200" b="1" i="1" u="none" strike="noStrike" baseline="0" dirty="0">
                          <a:solidFill>
                            <a:srgbClr val="000000"/>
                          </a:solidFill>
                          <a:effectLst/>
                          <a:latin typeface="Calibri"/>
                        </a:rPr>
                        <a:t> at risk</a:t>
                      </a:r>
                      <a:endParaRPr lang="en-GB" sz="1200" b="1" i="1" u="none" strike="noStrike" dirty="0">
                        <a:solidFill>
                          <a:srgbClr val="000000"/>
                        </a:solidFill>
                        <a:effectLst/>
                        <a:latin typeface="Calibri"/>
                      </a:endParaRPr>
                    </a:p>
                    <a:p>
                      <a:pPr algn="ctr" fontAlgn="ctr"/>
                      <a:r>
                        <a:rPr lang="en-GB" sz="1200" b="1" i="1" u="none" strike="noStrike" dirty="0">
                          <a:solidFill>
                            <a:srgbClr val="000000"/>
                          </a:solidFill>
                          <a:effectLst/>
                          <a:latin typeface="Calibri"/>
                        </a:rPr>
                        <a:t>/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Total Committed </a:t>
                      </a:r>
                      <a:br>
                        <a:rPr lang="en-GB" sz="1200" b="1" i="1" u="none" strike="noStrike" dirty="0">
                          <a:solidFill>
                            <a:srgbClr val="000000"/>
                          </a:solidFill>
                          <a:effectLst/>
                          <a:latin typeface="Calibri"/>
                        </a:rPr>
                      </a:br>
                      <a:r>
                        <a:rPr lang="en-GB" sz="1200" b="1" i="1" u="none" strike="noStrike" dirty="0">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1524">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Lietuva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391.904.042,85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1"/>
                  </a:ext>
                </a:extLst>
              </a:tr>
              <a:tr h="344293">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Luxembourg (Grand-</a:t>
                      </a:r>
                      <a:r>
                        <a:rPr lang="en-GB" sz="1200" b="1" i="0" u="none" strike="noStrike" dirty="0" err="1">
                          <a:solidFill>
                            <a:srgbClr val="000000"/>
                          </a:solidFill>
                          <a:effectLst/>
                          <a:latin typeface="Calibri" panose="020F0502020204030204" pitchFamily="34" charset="0"/>
                          <a:cs typeface="Calibri" panose="020F0502020204030204" pitchFamily="34" charset="0"/>
                        </a:rPr>
                        <a:t>Duche</a:t>
                      </a:r>
                      <a:r>
                        <a:rPr lang="en-GB" sz="1200" b="1" i="0" u="none" strike="noStrike" dirty="0">
                          <a:solidFill>
                            <a:srgbClr val="000000"/>
                          </a:solidFill>
                          <a:effectLst/>
                          <a:latin typeface="Calibri" panose="020F0502020204030204" pitchFamily="34" charset="0"/>
                          <a:cs typeface="Calibri" panose="020F0502020204030204" pitchFamily="34" charset="0"/>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455.420,46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13,60%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r h="17727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Magyarország</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760.157.745,13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38,42%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3"/>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Malta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16.898.322,04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Nederland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a:solidFill>
                            <a:srgbClr val="000000"/>
                          </a:solidFill>
                          <a:effectLst/>
                          <a:latin typeface="Calibri" panose="020F0502020204030204" pitchFamily="34" charset="0"/>
                          <a:ea typeface="+mn-ea"/>
                          <a:cs typeface="Calibri" panose="020F0502020204030204" pitchFamily="34" charset="0"/>
                        </a:rPr>
                        <a:t>56.197.883,83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79,51%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727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Österreich</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55.069.142,75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60,45%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6"/>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Polska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3.123.634.073,97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45,71%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7"/>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Portugal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2.481.711.583,64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74,24%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8"/>
                  </a:ext>
                </a:extLst>
              </a:tr>
              <a:tr h="177271">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România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1.131.383.226,45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75,87%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9"/>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Slovenija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412.610.578,66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68,64%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0"/>
                  </a:ext>
                </a:extLst>
              </a:tr>
              <a:tr h="346967">
                <a:tc>
                  <a:txBody>
                    <a:bodyPr/>
                    <a:lstStyle/>
                    <a:p>
                      <a:pPr algn="l" fontAlgn="b"/>
                      <a:r>
                        <a:rPr lang="en-GB" sz="1200" b="1" i="0" u="none" strike="noStrike" dirty="0" err="1">
                          <a:solidFill>
                            <a:srgbClr val="000000"/>
                          </a:solidFill>
                          <a:effectLst/>
                          <a:latin typeface="Calibri" panose="020F0502020204030204" pitchFamily="34" charset="0"/>
                          <a:cs typeface="Calibri" panose="020F0502020204030204" pitchFamily="34" charset="0"/>
                        </a:rPr>
                        <a:t>Slovenská</a:t>
                      </a:r>
                      <a:r>
                        <a:rPr lang="en-GB" sz="1200" b="1" i="0" u="none" strike="noStrike" dirty="0">
                          <a:solidFill>
                            <a:srgbClr val="000000"/>
                          </a:solidFill>
                          <a:effectLst/>
                          <a:latin typeface="Calibri" panose="020F0502020204030204" pitchFamily="34" charset="0"/>
                          <a:cs typeface="Calibri" panose="020F0502020204030204" pitchFamily="34" charset="0"/>
                        </a:rPr>
                        <a:t> </a:t>
                      </a:r>
                      <a:r>
                        <a:rPr lang="en-GB" sz="1200" b="1" i="0" u="none" strike="noStrike" dirty="0" err="1">
                          <a:solidFill>
                            <a:srgbClr val="000000"/>
                          </a:solidFill>
                          <a:effectLst/>
                          <a:latin typeface="Calibri" panose="020F0502020204030204" pitchFamily="34" charset="0"/>
                          <a:cs typeface="Calibri" panose="020F0502020204030204" pitchFamily="34" charset="0"/>
                        </a:rPr>
                        <a:t>republika</a:t>
                      </a:r>
                      <a:endParaRPr lang="en-GB" sz="12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1.411.649.787,22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66,88%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1"/>
                  </a:ext>
                </a:extLst>
              </a:tr>
              <a:tr h="217362">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Suomi/Finland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198.967.863,66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49,50%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12"/>
                  </a:ext>
                </a:extLst>
              </a:tr>
              <a:tr h="177271">
                <a:tc>
                  <a:txBody>
                    <a:bodyPr/>
                    <a:lstStyle/>
                    <a:p>
                      <a:pPr algn="l" fontAlgn="b"/>
                      <a:r>
                        <a:rPr lang="en-GB" sz="1200" b="1" i="0" u="none" strike="noStrike" dirty="0">
                          <a:solidFill>
                            <a:srgbClr val="000000"/>
                          </a:solidFill>
                          <a:effectLst/>
                          <a:latin typeface="Calibri" panose="020F0502020204030204" pitchFamily="34" charset="0"/>
                          <a:cs typeface="Calibri" panose="020F0502020204030204" pitchFamily="34" charset="0"/>
                        </a:rPr>
                        <a:t>Sverige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5.609.288,52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r" defTabSz="914400" rtl="0" eaLnBrk="1" fontAlgn="b" latinLnBrk="0" hangingPunct="1"/>
                      <a:r>
                        <a:rPr lang="en-IE" sz="1200" b="1" i="0" u="none" strike="noStrike" kern="1200" dirty="0">
                          <a:solidFill>
                            <a:srgbClr val="000000"/>
                          </a:solidFill>
                          <a:effectLst/>
                          <a:latin typeface="Calibri" panose="020F0502020204030204" pitchFamily="34" charset="0"/>
                          <a:ea typeface="+mn-ea"/>
                          <a:cs typeface="Calibri" panose="020F0502020204030204" pitchFamily="34" charset="0"/>
                        </a:rPr>
                        <a:t>4,65%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13"/>
                  </a:ext>
                </a:extLst>
              </a:tr>
              <a:tr h="174022">
                <a:tc>
                  <a:txBody>
                    <a:bodyPr/>
                    <a:lstStyle/>
                    <a:p>
                      <a:pPr marL="0" algn="l" defTabSz="914400" rtl="0" eaLnBrk="1" fontAlgn="b" latinLnBrk="0" hangingPunct="1"/>
                      <a:r>
                        <a:rPr lang="en-GB" sz="1200" b="1" i="0" u="none" strike="noStrike" kern="1200" dirty="0">
                          <a:solidFill>
                            <a:schemeClr val="bg1"/>
                          </a:solidFill>
                          <a:effectLst/>
                          <a:latin typeface="Calibri" panose="020F0502020204030204" pitchFamily="34" charset="0"/>
                          <a:ea typeface="+mn-ea"/>
                          <a:cs typeface="Calibri" panose="020F0502020204030204" pitchFamily="34" charset="0"/>
                        </a:rPr>
                        <a:t>TOTAL</a:t>
                      </a:r>
                    </a:p>
                  </a:txBody>
                  <a:tcPr marL="5440" marR="5440" marT="54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n-IE" sz="1200" b="1" i="0" u="none" strike="noStrike" dirty="0">
                          <a:solidFill>
                            <a:schemeClr val="bg1"/>
                          </a:solidFill>
                          <a:effectLst/>
                          <a:latin typeface="Arial" panose="020B0604020202020204" pitchFamily="34" charset="0"/>
                        </a:rPr>
                        <a:t>19.840.732.038,61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r" fontAlgn="b"/>
                      <a:r>
                        <a:rPr lang="en-IE" sz="1200" b="1" i="0" u="none" strike="noStrike" dirty="0">
                          <a:solidFill>
                            <a:schemeClr val="bg1"/>
                          </a:solidFill>
                          <a:effectLst/>
                          <a:latin typeface="Arial" panose="020B0604020202020204" pitchFamily="34" charset="0"/>
                        </a:rPr>
                        <a:t>58,70%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10015"/>
                  </a:ext>
                </a:extLst>
              </a:tr>
            </a:tbl>
          </a:graphicData>
        </a:graphic>
      </p:graphicFrame>
      <p:grpSp>
        <p:nvGrpSpPr>
          <p:cNvPr id="49293" name="Group 3"/>
          <p:cNvGrpSpPr>
            <a:grpSpLocks/>
          </p:cNvGrpSpPr>
          <p:nvPr/>
        </p:nvGrpSpPr>
        <p:grpSpPr bwMode="auto">
          <a:xfrm>
            <a:off x="1992313" y="6167439"/>
            <a:ext cx="4044950" cy="530225"/>
            <a:chOff x="94606" y="6217321"/>
            <a:chExt cx="4045346" cy="530065"/>
          </a:xfrm>
        </p:grpSpPr>
        <p:sp>
          <p:nvSpPr>
            <p:cNvPr id="2" name="TextBox 1"/>
            <p:cNvSpPr txBox="1"/>
            <p:nvPr/>
          </p:nvSpPr>
          <p:spPr>
            <a:xfrm>
              <a:off x="323228" y="6217321"/>
              <a:ext cx="3816724" cy="530065"/>
            </a:xfrm>
            <a:prstGeom prst="rect">
              <a:avLst/>
            </a:prstGeom>
            <a:noFill/>
          </p:spPr>
          <p:txBody>
            <a:bodyPr>
              <a:spAutoFit/>
            </a:bodyPr>
            <a:lstStyle/>
            <a:p>
              <a:pPr fontAlgn="base">
                <a:lnSpc>
                  <a:spcPct val="150000"/>
                </a:lnSpc>
                <a:spcBef>
                  <a:spcPct val="0"/>
                </a:spcBef>
                <a:spcAft>
                  <a:spcPct val="0"/>
                </a:spcAft>
                <a:buClr>
                  <a:srgbClr val="DAEDEF">
                    <a:lumMod val="75000"/>
                  </a:srgbClr>
                </a:buClr>
                <a:buSzPct val="160000"/>
                <a:defRPr/>
              </a:pPr>
              <a:r>
                <a:rPr lang="en-US" sz="1000" b="1" dirty="0">
                  <a:solidFill>
                    <a:srgbClr val="000000"/>
                  </a:solidFill>
                  <a:latin typeface="Calibri" panose="020F0502020204030204" pitchFamily="34" charset="0"/>
                  <a:cs typeface="Calibri" panose="020F0502020204030204" pitchFamily="34" charset="0"/>
                </a:rPr>
                <a:t>MS with multi-fund OPs, risk include ERDF/CF/JTF amounts</a:t>
              </a:r>
            </a:p>
            <a:p>
              <a:pPr fontAlgn="base">
                <a:lnSpc>
                  <a:spcPct val="150000"/>
                </a:lnSpc>
                <a:spcBef>
                  <a:spcPct val="0"/>
                </a:spcBef>
                <a:spcAft>
                  <a:spcPct val="0"/>
                </a:spcAft>
                <a:buSzPct val="80000"/>
                <a:defRPr/>
              </a:pPr>
              <a:r>
                <a:rPr lang="en-US" sz="1000" b="1" dirty="0">
                  <a:solidFill>
                    <a:srgbClr val="000000"/>
                  </a:solidFill>
                  <a:latin typeface="Calibri" panose="020F0502020204030204" pitchFamily="34" charset="0"/>
                  <a:cs typeface="Calibri" panose="020F0502020204030204" pitchFamily="34" charset="0"/>
                </a:rPr>
                <a:t>MS with mono-fund OPs, risk from ESF+ only</a:t>
              </a:r>
            </a:p>
          </p:txBody>
        </p:sp>
        <p:sp>
          <p:nvSpPr>
            <p:cNvPr id="49295" name="Rectangle 2"/>
            <p:cNvSpPr>
              <a:spLocks noChangeArrowheads="1"/>
            </p:cNvSpPr>
            <p:nvPr/>
          </p:nvSpPr>
          <p:spPr bwMode="auto">
            <a:xfrm flipH="1">
              <a:off x="97474" y="6315447"/>
              <a:ext cx="288032" cy="152427"/>
            </a:xfrm>
            <a:prstGeom prst="rect">
              <a:avLst/>
            </a:prstGeom>
            <a:solidFill>
              <a:schemeClr val="accent1"/>
            </a:solidFill>
            <a:ln w="9525">
              <a:solidFill>
                <a:srgbClr val="000000"/>
              </a:solidFill>
              <a:miter lim="800000"/>
              <a:headEnd/>
              <a:tailEnd/>
            </a:ln>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altLang="en-US" sz="7600" b="1" i="0">
                <a:solidFill>
                  <a:srgbClr val="FFD624"/>
                </a:solidFill>
              </a:endParaRPr>
            </a:p>
          </p:txBody>
        </p:sp>
        <p:sp>
          <p:nvSpPr>
            <p:cNvPr id="49296" name="Rectangle 7"/>
            <p:cNvSpPr>
              <a:spLocks noChangeArrowheads="1"/>
            </p:cNvSpPr>
            <p:nvPr/>
          </p:nvSpPr>
          <p:spPr bwMode="auto">
            <a:xfrm flipH="1">
              <a:off x="94606" y="6531470"/>
              <a:ext cx="288032" cy="152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marL="3175">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ClrTx/>
                <a:buNone/>
              </a:pPr>
              <a:endParaRPr lang="en-US" altLang="en-US" sz="7600" b="1" i="0">
                <a:solidFill>
                  <a:srgbClr val="FFD624"/>
                </a:solidFill>
              </a:endParaRPr>
            </a:p>
          </p:txBody>
        </p:sp>
      </p:grpSp>
      <p:sp>
        <p:nvSpPr>
          <p:cNvPr id="9" name="Espace réservé du numéro de diapositive 5"/>
          <p:cNvSpPr txBox="1">
            <a:spLocks noGrp="1"/>
          </p:cNvSpPr>
          <p:nvPr/>
        </p:nvSpPr>
        <p:spPr bwMode="auto">
          <a:xfrm>
            <a:off x="10128250" y="6497638"/>
            <a:ext cx="5397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bg1"/>
              </a:buClr>
              <a:buChar char="•"/>
              <a:defRPr sz="2400" i="1">
                <a:solidFill>
                  <a:srgbClr val="0F5494"/>
                </a:solidFill>
                <a:latin typeface="Verdana" panose="020B0604030504040204" pitchFamily="34" charset="0"/>
              </a:defRPr>
            </a:lvl1pPr>
            <a:lvl2pPr marL="742950" indent="-285750">
              <a:spcBef>
                <a:spcPct val="20000"/>
              </a:spcBef>
              <a:buClr>
                <a:srgbClr val="009FBA"/>
              </a:buClr>
              <a:buChar char="•"/>
              <a:defRPr sz="2000" b="1">
                <a:solidFill>
                  <a:srgbClr val="0F5494"/>
                </a:solidFill>
                <a:latin typeface="Verdana" panose="020B0604030504040204" pitchFamily="34" charset="0"/>
              </a:defRPr>
            </a:lvl2pPr>
            <a:lvl3pPr marL="1143000" indent="-228600">
              <a:spcBef>
                <a:spcPct val="20000"/>
              </a:spcBef>
              <a:defRPr sz="1400">
                <a:solidFill>
                  <a:srgbClr val="0F5494"/>
                </a:solidFill>
                <a:latin typeface="Verdana" panose="020B060403050404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fontAlgn="base">
              <a:spcBef>
                <a:spcPct val="0"/>
              </a:spcBef>
              <a:spcAft>
                <a:spcPct val="0"/>
              </a:spcAft>
              <a:buClrTx/>
              <a:buNone/>
            </a:pPr>
            <a:fld id="{A3090CB9-8292-4554-9548-E66D27400865}" type="slidenum">
              <a:rPr lang="en-GB" altLang="en-US" sz="1200" b="1" i="0">
                <a:solidFill>
                  <a:srgbClr val="000000"/>
                </a:solidFill>
                <a:latin typeface="Arial" panose="020B0604020202020204" pitchFamily="34" charset="0"/>
              </a:rPr>
              <a:pPr algn="r" fontAlgn="base">
                <a:spcBef>
                  <a:spcPct val="0"/>
                </a:spcBef>
                <a:spcAft>
                  <a:spcPct val="0"/>
                </a:spcAft>
                <a:buClrTx/>
                <a:buNone/>
              </a:pPr>
              <a:t>7</a:t>
            </a:fld>
            <a:endParaRPr lang="en-GB" altLang="en-US" sz="1200" b="1" i="0" dirty="0">
              <a:solidFill>
                <a:srgbClr val="000000"/>
              </a:solidFill>
              <a:latin typeface="Arial" panose="020B0604020202020204" pitchFamily="34" charset="0"/>
            </a:endParaRPr>
          </a:p>
        </p:txBody>
      </p:sp>
    </p:spTree>
    <p:extLst>
      <p:ext uri="{BB962C8B-B14F-4D97-AF65-F5344CB8AC3E}">
        <p14:creationId xmlns:p14="http://schemas.microsoft.com/office/powerpoint/2010/main" val="2597388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AFF515-4C5E-970C-6AA0-AE414F186207}"/>
              </a:ext>
            </a:extLst>
          </p:cNvPr>
          <p:cNvSpPr>
            <a:spLocks noGrp="1"/>
          </p:cNvSpPr>
          <p:nvPr>
            <p:ph type="ctrTitle"/>
          </p:nvPr>
        </p:nvSpPr>
        <p:spPr>
          <a:xfrm>
            <a:off x="662400" y="1289648"/>
            <a:ext cx="6516998" cy="4844452"/>
          </a:xfrm>
        </p:spPr>
        <p:txBody>
          <a:bodyPr>
            <a:normAutofit/>
          </a:bodyPr>
          <a:lstStyle/>
          <a:p>
            <a:r>
              <a:rPr lang="sv-SE" dirty="0"/>
              <a:t>Studie om utnyttjandet av förenklade kostnadsalternativ och finansiering som inte är kopplad till kostnader</a:t>
            </a:r>
          </a:p>
        </p:txBody>
      </p:sp>
    </p:spTree>
    <p:extLst>
      <p:ext uri="{BB962C8B-B14F-4D97-AF65-F5344CB8AC3E}">
        <p14:creationId xmlns:p14="http://schemas.microsoft.com/office/powerpoint/2010/main" val="59368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B04FDA-D940-1218-9AAE-E9EF6AD2495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7F555B9-6A2C-9742-D272-4FE046A08167}"/>
              </a:ext>
            </a:extLst>
          </p:cNvPr>
          <p:cNvSpPr>
            <a:spLocks noGrp="1"/>
          </p:cNvSpPr>
          <p:nvPr>
            <p:ph type="title"/>
          </p:nvPr>
        </p:nvSpPr>
        <p:spPr>
          <a:xfrm>
            <a:off x="773408" y="992094"/>
            <a:ext cx="3616913" cy="2795160"/>
          </a:xfrm>
        </p:spPr>
        <p:txBody>
          <a:bodyPr vert="horz" lIns="91440" tIns="45720" rIns="91440" bIns="45720" rtlCol="0" anchor="b">
            <a:normAutofit/>
          </a:bodyPr>
          <a:lstStyle/>
          <a:p>
            <a:pPr algn="ctr"/>
            <a:r>
              <a:rPr lang="en-US" kern="1200" dirty="0">
                <a:solidFill>
                  <a:schemeClr val="tx1"/>
                </a:solidFill>
                <a:latin typeface="Arial"/>
              </a:rPr>
              <a:t>Overview of the uptake</a:t>
            </a:r>
            <a:br>
              <a:rPr lang="en-US" kern="1200" dirty="0">
                <a:solidFill>
                  <a:schemeClr val="tx1"/>
                </a:solidFill>
              </a:rPr>
            </a:br>
            <a:r>
              <a:rPr lang="en-US" kern="1200" dirty="0">
                <a:solidFill>
                  <a:schemeClr val="tx1"/>
                </a:solidFill>
                <a:latin typeface="Arial"/>
              </a:rPr>
              <a:t>across funds</a:t>
            </a:r>
          </a:p>
        </p:txBody>
      </p:sp>
      <p:pic>
        <p:nvPicPr>
          <p:cNvPr id="6" name="Immagine 5" descr="Immagine che contiene testo, schermata, software, Pagina Web&#10;&#10;Descrizione generata automaticamente">
            <a:extLst>
              <a:ext uri="{FF2B5EF4-FFF2-40B4-BE49-F238E27FC236}">
                <a16:creationId xmlns:a16="http://schemas.microsoft.com/office/drawing/2014/main" id="{120ED4D4-F362-6867-355D-C6729A016F04}"/>
              </a:ext>
            </a:extLst>
          </p:cNvPr>
          <p:cNvPicPr>
            <a:picLocks noChangeAspect="1"/>
          </p:cNvPicPr>
          <p:nvPr/>
        </p:nvPicPr>
        <p:blipFill>
          <a:blip r:embed="rId3"/>
          <a:stretch>
            <a:fillRect/>
          </a:stretch>
        </p:blipFill>
        <p:spPr>
          <a:xfrm>
            <a:off x="4624928" y="378085"/>
            <a:ext cx="4957735" cy="6101829"/>
          </a:xfrm>
          <a:prstGeom prst="rect">
            <a:avLst/>
          </a:prstGeom>
        </p:spPr>
      </p:pic>
    </p:spTree>
    <p:extLst>
      <p:ext uri="{BB962C8B-B14F-4D97-AF65-F5344CB8AC3E}">
        <p14:creationId xmlns:p14="http://schemas.microsoft.com/office/powerpoint/2010/main" val="1188406495"/>
      </p:ext>
    </p:extLst>
  </p:cSld>
  <p:clrMapOvr>
    <a:masterClrMapping/>
  </p:clrMapOvr>
</p:sld>
</file>

<file path=ppt/theme/theme1.xml><?xml version="1.0" encoding="utf-8"?>
<a:theme xmlns:a="http://schemas.openxmlformats.org/drawingml/2006/main" name="Office-tema">
  <a:themeElements>
    <a:clrScheme name="Egen 1">
      <a:dk1>
        <a:srgbClr val="104161"/>
      </a:dk1>
      <a:lt1>
        <a:srgbClr val="F8F7F7"/>
      </a:lt1>
      <a:dk2>
        <a:srgbClr val="104161"/>
      </a:dk2>
      <a:lt2>
        <a:srgbClr val="F8F7F7"/>
      </a:lt2>
      <a:accent1>
        <a:srgbClr val="649AB3"/>
      </a:accent1>
      <a:accent2>
        <a:srgbClr val="A9D1DA"/>
      </a:accent2>
      <a:accent3>
        <a:srgbClr val="7C9259"/>
      </a:accent3>
      <a:accent4>
        <a:srgbClr val="B7CF83"/>
      </a:accent4>
      <a:accent5>
        <a:srgbClr val="7B485B"/>
      </a:accent5>
      <a:accent6>
        <a:srgbClr val="EABEA5"/>
      </a:accent6>
      <a:hlink>
        <a:srgbClr val="649AB3"/>
      </a:hlink>
      <a:folHlink>
        <a:srgbClr val="649AB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a:bodyPr>
      <a:lstStyle>
        <a:defPPr algn="l">
          <a:defRPr dirty="0" err="1" smtClean="0"/>
        </a:defPPr>
      </a:lstStyle>
    </a:txDef>
  </a:objectDefaults>
  <a:extraClrSchemeLst/>
  <a:extLst>
    <a:ext uri="{05A4C25C-085E-4340-85A3-A5531E510DB2}">
      <thm15:themeFamily xmlns:thm15="http://schemas.microsoft.com/office/thememl/2012/main" name="Grundmall med instruktioner SVENSKA2.pptx" id="{28B9AD8F-DAD1-45CF-AF3B-06F5655BC2D4}" vid="{6AF506F1-7716-4536-823A-E206BD1759FC}"/>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0E4BC88-24AC-431B-95F9-16EE3DA3EBE9}" vid="{8D80B4F7-3850-4D3F-BDF1-21D392859092}"/>
    </a:ext>
  </a:extLst>
</a:theme>
</file>

<file path=ppt/theme/theme4.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Grundmall med instruktioner_SVENSKA</Template>
  <TotalTime>1388</TotalTime>
  <Words>2415</Words>
  <Application>Microsoft Office PowerPoint</Application>
  <PresentationFormat>Bredbild</PresentationFormat>
  <Paragraphs>537</Paragraphs>
  <Slides>27</Slides>
  <Notes>21</Notes>
  <HiddenSlides>5</HiddenSlides>
  <MMClips>0</MMClips>
  <ScaleCrop>false</ScaleCrop>
  <HeadingPairs>
    <vt:vector size="6" baseType="variant">
      <vt:variant>
        <vt:lpstr>Använt teckensnitt</vt:lpstr>
      </vt:variant>
      <vt:variant>
        <vt:i4>6</vt:i4>
      </vt:variant>
      <vt:variant>
        <vt:lpstr>Tema</vt:lpstr>
      </vt:variant>
      <vt:variant>
        <vt:i4>4</vt:i4>
      </vt:variant>
      <vt:variant>
        <vt:lpstr>Bildrubriker</vt:lpstr>
      </vt:variant>
      <vt:variant>
        <vt:i4>27</vt:i4>
      </vt:variant>
    </vt:vector>
  </HeadingPairs>
  <TitlesOfParts>
    <vt:vector size="37" baseType="lpstr">
      <vt:lpstr>Arial</vt:lpstr>
      <vt:lpstr>Calibri</vt:lpstr>
      <vt:lpstr>Courier New</vt:lpstr>
      <vt:lpstr>Trebuchet MS</vt:lpstr>
      <vt:lpstr>Verdana</vt:lpstr>
      <vt:lpstr>Wingdings</vt:lpstr>
      <vt:lpstr>Office-tema</vt:lpstr>
      <vt:lpstr>1_Default Design</vt:lpstr>
      <vt:lpstr>Office Theme</vt:lpstr>
      <vt:lpstr>2_Office Theme</vt:lpstr>
      <vt:lpstr>Information från EU-kommissionens kommitté för ESF+ och dess tekniska arbetsgrupp</vt:lpstr>
      <vt:lpstr>Information</vt:lpstr>
      <vt:lpstr>Höjdpunkter</vt:lpstr>
      <vt:lpstr>Finansiellt genomförande</vt:lpstr>
      <vt:lpstr>2014-2020 ESF Financial Execution  31/10/2024</vt:lpstr>
      <vt:lpstr>PowerPoint-presentation</vt:lpstr>
      <vt:lpstr>2021-2027 Programming period N+3 risk as at 31/10/2024</vt:lpstr>
      <vt:lpstr>Studie om utnyttjandet av förenklade kostnadsalternativ och finansiering som inte är kopplad till kostnader</vt:lpstr>
      <vt:lpstr>Overview of the uptake across funds</vt:lpstr>
      <vt:lpstr>Overview of the uptake in ESF (2014-2020)</vt:lpstr>
      <vt:lpstr>Overview of the uptake (planned) in ESF+  (2021-2027)</vt:lpstr>
      <vt:lpstr>Overview of the uptake (planned) in ESF+  (2021-2027)</vt:lpstr>
      <vt:lpstr>Overview of the uptake in ESF+ (2021-2027)</vt:lpstr>
      <vt:lpstr>Overview of the uptake in ESF and ESF+</vt:lpstr>
      <vt:lpstr>De viktigaste resultaten</vt:lpstr>
      <vt:lpstr>ECA:s revision Dubbelfinansiering från EU:s budget </vt:lpstr>
      <vt:lpstr>Varför gjorde vi denna revision?</vt:lpstr>
      <vt:lpstr>Revisionens inriktning och omfattning - Vilka frågor ställde vi?</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Opinion (yttrande) efter 2027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Jonas Bergström</dc:creator>
  <cp:lastModifiedBy>Jonas Bergström</cp:lastModifiedBy>
  <cp:revision>11</cp:revision>
  <dcterms:created xsi:type="dcterms:W3CDTF">2024-10-07T17:59:16Z</dcterms:created>
  <dcterms:modified xsi:type="dcterms:W3CDTF">2024-12-03T08:23:43Z</dcterms:modified>
</cp:coreProperties>
</file>